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Bebas Neue"/>
      <p:regular r:id="rId75"/>
    </p:embeddedFont>
    <p:embeddedFont>
      <p:font typeface="Quicksand"/>
      <p:regular r:id="rId76"/>
      <p:bold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BebasNeue-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Quicksand-bold.fntdata"/><Relationship Id="rId32" Type="http://schemas.openxmlformats.org/officeDocument/2006/relationships/slide" Target="slides/slide27.xml"/><Relationship Id="rId76" Type="http://schemas.openxmlformats.org/officeDocument/2006/relationships/font" Target="fonts/Quicksand-regular.fntdata"/><Relationship Id="rId35" Type="http://schemas.openxmlformats.org/officeDocument/2006/relationships/slide" Target="slides/slide30.xml"/><Relationship Id="rId79" Type="http://schemas.openxmlformats.org/officeDocument/2006/relationships/font" Target="fonts/Oswald-bold.fntdata"/><Relationship Id="rId34" Type="http://schemas.openxmlformats.org/officeDocument/2006/relationships/slide" Target="slides/slide29.xml"/><Relationship Id="rId78" Type="http://schemas.openxmlformats.org/officeDocument/2006/relationships/font" Target="fonts/Oswald-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0d99eca9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0d99eca9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0d99eca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0d99eca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fde6664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fde6664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6ff2069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6ff2069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0d99eca9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0d99eca9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5dd2f2c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5dd2f2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0e847dea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0e847dea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Ma’am please check the example and its output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555600c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555600c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555600c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555600c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0e7dc9a4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0e7dc9a4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6ff206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6ff206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fde6664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fde6664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e6664c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e6664c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0e7dc9a4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0e7dc9a4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6ff206923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6ff206923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d83673d8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d83673d8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d83673d8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d83673d8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mistake </a:t>
            </a:r>
            <a:endParaRPr/>
          </a:p>
          <a:p>
            <a:pPr indent="0" lvl="0" marL="0" rtl="0" algn="l">
              <a:spcBef>
                <a:spcPts val="0"/>
              </a:spcBef>
              <a:spcAft>
                <a:spcPts val="0"/>
              </a:spcAft>
              <a:buNone/>
            </a:pPr>
            <a:r>
              <a:rPr lang="en"/>
              <a:t>Please refer by slide 16</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d83673d8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d83673d8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fde6664c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fde6664c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Misake</a:t>
            </a:r>
            <a:endParaRPr/>
          </a:p>
          <a:p>
            <a:pPr indent="0" lvl="0" marL="0" rtl="0" algn="l">
              <a:spcBef>
                <a:spcPts val="0"/>
              </a:spcBef>
              <a:spcAft>
                <a:spcPts val="0"/>
              </a:spcAft>
              <a:buNone/>
            </a:pPr>
            <a:r>
              <a:rPr lang="en"/>
              <a:t>Please refer my slide 18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fde6664c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fde6664c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fde6664cc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fde6664cc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de6664cc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fde6664cc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fde6664cc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fde6664cc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fde6664cc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fde6664cc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fde6664cc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fde6664cc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fde6664cc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fde6664cc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fde6664cc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fde6664cc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fde6664c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fde6664c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57c7a355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57c7a355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57c7a35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57c7a35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f57c7a355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f57c7a355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57c7a355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57c7a355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fde6664cc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fde6664cc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57c7a355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57c7a355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57c7a355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57c7a355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f57c7a355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f57c7a355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f57c7a355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f57c7a355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5dd2f301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5dd2f301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f57c7a355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f57c7a355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f57c7a355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f57c7a355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7c7a355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57c7a355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57c7a355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57c7a355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added the script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f57c7a355e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f57c7a355e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fde6664cc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fde6664cc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f57c7a355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f57c7a355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f5dd2f2c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f5dd2f2c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f5dd2f2c6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f5dd2f2c6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5dd2f2c6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5dd2f2c6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5dd2f2c6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f5dd2f2c6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5dd2f2c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f5dd2f2c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f5dd2f2c6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f5dd2f2c6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f5dd2f2c6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f5dd2f2c6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f5dd2f2c6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f5dd2f2c6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f5dd2f2c6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f5dd2f2c6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ff39e7a2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ff39e7a2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f5dd2f2c6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f5dd2f2c6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f5dd2f2c6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f5dd2f2c6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5dd2f30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f5dd2f30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f5dd2f301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f5dd2f301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f6c2ceb5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f6c2ceb5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Needs to be modified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f5dd2f30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f5dd2f30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f5dd2f30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f5dd2f30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f377a6f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f377a6f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f5dd2f301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f5dd2f301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f5dd2f2c6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f5dd2f2c6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555600c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555600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0d99eca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0d99eca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0d99eca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0d99eca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896050" y="53100"/>
            <a:ext cx="1171575" cy="257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docs.python.org/3/reference/datamodel.html#special-method-names" TargetMode="Externa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p:nvPr/>
        </p:nvSpPr>
        <p:spPr>
          <a:xfrm>
            <a:off x="2241200" y="496500"/>
            <a:ext cx="61776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720000" y="484853"/>
            <a:ext cx="1284600" cy="12846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720000" y="2146300"/>
            <a:ext cx="3714000" cy="251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5100">
                <a:solidFill>
                  <a:srgbClr val="0000FF"/>
                </a:solidFill>
                <a:latin typeface="Bebas Neue"/>
                <a:ea typeface="Bebas Neue"/>
                <a:cs typeface="Bebas Neue"/>
                <a:sym typeface="Bebas Neue"/>
              </a:rPr>
              <a:t>Object Oriented Programming in</a:t>
            </a:r>
            <a:r>
              <a:rPr lang="en" sz="5100">
                <a:solidFill>
                  <a:srgbClr val="5863E0"/>
                </a:solidFill>
                <a:latin typeface="Bebas Neue"/>
                <a:ea typeface="Bebas Neue"/>
                <a:cs typeface="Bebas Neue"/>
                <a:sym typeface="Bebas Neue"/>
              </a:rPr>
              <a:t> </a:t>
            </a:r>
            <a:r>
              <a:rPr lang="en" sz="9100">
                <a:solidFill>
                  <a:srgbClr val="741B47"/>
                </a:solidFill>
                <a:latin typeface="Bebas Neue"/>
                <a:ea typeface="Bebas Neue"/>
                <a:cs typeface="Bebas Neue"/>
                <a:sym typeface="Bebas Neue"/>
              </a:rPr>
              <a:t>Python</a:t>
            </a:r>
            <a:endParaRPr sz="9100">
              <a:solidFill>
                <a:srgbClr val="741B47"/>
              </a:solidFill>
              <a:latin typeface="Bebas Neue"/>
              <a:ea typeface="Bebas Neue"/>
              <a:cs typeface="Bebas Neue"/>
              <a:sym typeface="Bebas Neue"/>
            </a:endParaRPr>
          </a:p>
        </p:txBody>
      </p:sp>
      <p:sp>
        <p:nvSpPr>
          <p:cNvPr id="58" name="Google Shape;58;p13"/>
          <p:cNvSpPr txBox="1"/>
          <p:nvPr/>
        </p:nvSpPr>
        <p:spPr>
          <a:xfrm>
            <a:off x="888250" y="653025"/>
            <a:ext cx="948300" cy="94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0">
                <a:solidFill>
                  <a:srgbClr val="011635"/>
                </a:solidFill>
                <a:latin typeface="Bebas Neue"/>
                <a:ea typeface="Bebas Neue"/>
                <a:cs typeface="Bebas Neue"/>
                <a:sym typeface="Bebas Neue"/>
              </a:rPr>
              <a:t>12</a:t>
            </a:r>
            <a:r>
              <a:rPr lang="en" sz="6000">
                <a:solidFill>
                  <a:srgbClr val="011635"/>
                </a:solidFill>
                <a:latin typeface="Bebas Neue"/>
                <a:ea typeface="Bebas Neue"/>
                <a:cs typeface="Bebas Neue"/>
                <a:sym typeface="Bebas Neue"/>
              </a:rPr>
              <a:t>.</a:t>
            </a:r>
            <a:endParaRPr sz="6000">
              <a:solidFill>
                <a:srgbClr val="011635"/>
              </a:solidFill>
              <a:latin typeface="Bebas Neue"/>
              <a:ea typeface="Bebas Neue"/>
              <a:cs typeface="Bebas Neue"/>
              <a:sym typeface="Bebas Neue"/>
            </a:endParaRPr>
          </a:p>
        </p:txBody>
      </p:sp>
      <p:grpSp>
        <p:nvGrpSpPr>
          <p:cNvPr id="59" name="Google Shape;59;p13"/>
          <p:cNvGrpSpPr/>
          <p:nvPr/>
        </p:nvGrpSpPr>
        <p:grpSpPr>
          <a:xfrm>
            <a:off x="7631947" y="671363"/>
            <a:ext cx="636814" cy="120078"/>
            <a:chOff x="8209059" y="198000"/>
            <a:chExt cx="636814" cy="120078"/>
          </a:xfrm>
        </p:grpSpPr>
        <p:sp>
          <p:nvSpPr>
            <p:cNvPr id="60" name="Google Shape;60;p1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 name="Google Shape;63;p13"/>
          <p:cNvPicPr preferRelativeResize="0"/>
          <p:nvPr/>
        </p:nvPicPr>
        <p:blipFill rotWithShape="1">
          <a:blip r:embed="rId3">
            <a:alphaModFix/>
          </a:blip>
          <a:srcRect b="50937" l="64767" r="5632" t="5470"/>
          <a:stretch/>
        </p:blipFill>
        <p:spPr>
          <a:xfrm>
            <a:off x="4663275" y="1170600"/>
            <a:ext cx="4366700" cy="361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22"/>
          <p:cNvGrpSpPr/>
          <p:nvPr/>
        </p:nvGrpSpPr>
        <p:grpSpPr>
          <a:xfrm>
            <a:off x="7631947" y="671363"/>
            <a:ext cx="636814" cy="120078"/>
            <a:chOff x="8209059" y="198000"/>
            <a:chExt cx="636814" cy="120078"/>
          </a:xfrm>
        </p:grpSpPr>
        <p:sp>
          <p:nvSpPr>
            <p:cNvPr id="248" name="Google Shape;248;p2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22"/>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p22"/>
          <p:cNvGrpSpPr/>
          <p:nvPr/>
        </p:nvGrpSpPr>
        <p:grpSpPr>
          <a:xfrm>
            <a:off x="7631947" y="671363"/>
            <a:ext cx="636814" cy="120078"/>
            <a:chOff x="8209059" y="198000"/>
            <a:chExt cx="636814" cy="120078"/>
          </a:xfrm>
        </p:grpSpPr>
        <p:sp>
          <p:nvSpPr>
            <p:cNvPr id="253" name="Google Shape;253;p2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22"/>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Simple Class</a:t>
            </a:r>
            <a:endParaRPr b="0" i="0" sz="3600" u="none" cap="none" strike="noStrike">
              <a:solidFill>
                <a:srgbClr val="011635"/>
              </a:solidFill>
              <a:latin typeface="Bebas Neue"/>
              <a:ea typeface="Bebas Neue"/>
              <a:cs typeface="Bebas Neue"/>
              <a:sym typeface="Bebas Neue"/>
            </a:endParaRPr>
          </a:p>
        </p:txBody>
      </p:sp>
      <p:sp>
        <p:nvSpPr>
          <p:cNvPr id="257" name="Google Shape;257;p22"/>
          <p:cNvSpPr txBox="1"/>
          <p:nvPr/>
        </p:nvSpPr>
        <p:spPr>
          <a:xfrm flipH="1">
            <a:off x="782550" y="1982375"/>
            <a:ext cx="4809900" cy="1642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solidFill>
                  <a:schemeClr val="dk1"/>
                </a:solidFill>
                <a:highlight>
                  <a:schemeClr val="lt1"/>
                </a:highlight>
                <a:latin typeface="Quicksand"/>
                <a:ea typeface="Quicksand"/>
                <a:cs typeface="Quicksand"/>
                <a:sym typeface="Quicksand"/>
              </a:rPr>
              <a:t> </a:t>
            </a:r>
            <a:r>
              <a:rPr b="1" lang="en" sz="1600">
                <a:solidFill>
                  <a:srgbClr val="0000FF"/>
                </a:solidFill>
                <a:highlight>
                  <a:srgbClr val="FFFFFE"/>
                </a:highlight>
                <a:latin typeface="Quicksand"/>
                <a:ea typeface="Quicksand"/>
                <a:cs typeface="Quicksand"/>
                <a:sym typeface="Quicksand"/>
              </a:rPr>
              <a:t>class</a:t>
            </a:r>
            <a:r>
              <a:rPr b="1" lang="en" sz="1600">
                <a:solidFill>
                  <a:schemeClr val="dk1"/>
                </a:solidFill>
                <a:highlight>
                  <a:srgbClr val="FFFFFE"/>
                </a:highlight>
                <a:latin typeface="Quicksand"/>
                <a:ea typeface="Quicksand"/>
                <a:cs typeface="Quicksand"/>
                <a:sym typeface="Quicksand"/>
              </a:rPr>
              <a:t> laptop: </a:t>
            </a:r>
            <a:r>
              <a:rPr b="1" lang="en" sz="1600">
                <a:solidFill>
                  <a:srgbClr val="008000"/>
                </a:solidFill>
                <a:highlight>
                  <a:srgbClr val="FFFFFE"/>
                </a:highlight>
                <a:latin typeface="Quicksand"/>
                <a:ea typeface="Quicksand"/>
                <a:cs typeface="Quicksand"/>
                <a:sym typeface="Quicksand"/>
              </a:rPr>
              <a:t>#Class definition</a:t>
            </a:r>
            <a:endParaRPr b="1" sz="16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600">
                <a:solidFill>
                  <a:schemeClr val="dk1"/>
                </a:solidFill>
                <a:highlight>
                  <a:srgbClr val="FFFFFE"/>
                </a:highlight>
                <a:latin typeface="Quicksand"/>
                <a:ea typeface="Quicksand"/>
                <a:cs typeface="Quicksand"/>
                <a:sym typeface="Quicksand"/>
              </a:rPr>
              <a:t>       name=</a:t>
            </a:r>
            <a:r>
              <a:rPr b="1" lang="en" sz="1600">
                <a:solidFill>
                  <a:srgbClr val="A31515"/>
                </a:solidFill>
                <a:highlight>
                  <a:srgbClr val="FFFFFE"/>
                </a:highlight>
                <a:latin typeface="Quicksand"/>
                <a:ea typeface="Quicksand"/>
                <a:cs typeface="Quicksand"/>
                <a:sym typeface="Quicksand"/>
              </a:rPr>
              <a:t>'Apple Mac'</a:t>
            </a:r>
            <a:r>
              <a:rPr b="1" lang="en" sz="1600">
                <a:solidFill>
                  <a:schemeClr val="dk1"/>
                </a:solidFill>
                <a:highlight>
                  <a:srgbClr val="FFFFFE"/>
                </a:highlight>
                <a:latin typeface="Quicksand"/>
                <a:ea typeface="Quicksand"/>
                <a:cs typeface="Quicksand"/>
                <a:sym typeface="Quicksand"/>
              </a:rPr>
              <a:t>  </a:t>
            </a:r>
            <a:r>
              <a:rPr b="1" lang="en" sz="1600">
                <a:solidFill>
                  <a:srgbClr val="008000"/>
                </a:solidFill>
                <a:highlight>
                  <a:srgbClr val="FFFFFE"/>
                </a:highlight>
                <a:latin typeface="Quicksand"/>
                <a:ea typeface="Quicksand"/>
                <a:cs typeface="Quicksand"/>
                <a:sym typeface="Quicksand"/>
              </a:rPr>
              <a:t>#Class Attribute/instance with indentation</a:t>
            </a:r>
            <a:endParaRPr b="1" sz="16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sz="16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600">
                <a:solidFill>
                  <a:srgbClr val="795E26"/>
                </a:solidFill>
                <a:highlight>
                  <a:srgbClr val="FFFFFE"/>
                </a:highlight>
                <a:latin typeface="Quicksand"/>
                <a:ea typeface="Quicksand"/>
                <a:cs typeface="Quicksand"/>
                <a:sym typeface="Quicksand"/>
              </a:rPr>
              <a:t>print</a:t>
            </a:r>
            <a:r>
              <a:rPr b="1" lang="en" sz="1600">
                <a:solidFill>
                  <a:schemeClr val="dk1"/>
                </a:solidFill>
                <a:highlight>
                  <a:srgbClr val="FFFFFE"/>
                </a:highlight>
                <a:latin typeface="Quicksand"/>
                <a:ea typeface="Quicksand"/>
                <a:cs typeface="Quicksand"/>
                <a:sym typeface="Quicksand"/>
              </a:rPr>
              <a:t>(laptop.name)  </a:t>
            </a:r>
            <a:r>
              <a:rPr b="1" lang="en" sz="1600">
                <a:solidFill>
                  <a:srgbClr val="008000"/>
                </a:solidFill>
                <a:highlight>
                  <a:srgbClr val="FFFFFE"/>
                </a:highlight>
                <a:latin typeface="Quicksand"/>
                <a:ea typeface="Quicksand"/>
                <a:cs typeface="Quicksand"/>
                <a:sym typeface="Quicksand"/>
              </a:rPr>
              <a:t>#Accessing a class attribute</a:t>
            </a:r>
            <a:endParaRPr b="1" sz="1600">
              <a:solidFill>
                <a:schemeClr val="dk1"/>
              </a:solidFill>
              <a:highlight>
                <a:schemeClr val="lt1"/>
              </a:highlight>
              <a:latin typeface="Quicksand"/>
              <a:ea typeface="Quicksand"/>
              <a:cs typeface="Quicksand"/>
              <a:sym typeface="Quicksand"/>
            </a:endParaRPr>
          </a:p>
        </p:txBody>
      </p:sp>
      <p:sp>
        <p:nvSpPr>
          <p:cNvPr id="258" name="Google Shape;258;p22"/>
          <p:cNvSpPr/>
          <p:nvPr/>
        </p:nvSpPr>
        <p:spPr>
          <a:xfrm>
            <a:off x="3701775" y="1213700"/>
            <a:ext cx="1179600" cy="5727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2"/>
          <p:cNvSpPr txBox="1"/>
          <p:nvPr/>
        </p:nvSpPr>
        <p:spPr>
          <a:xfrm>
            <a:off x="3763175" y="1297800"/>
            <a:ext cx="995400" cy="4188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260" name="Google Shape;260;p22"/>
          <p:cNvSpPr/>
          <p:nvPr/>
        </p:nvSpPr>
        <p:spPr>
          <a:xfrm>
            <a:off x="6357875" y="2308050"/>
            <a:ext cx="1617300" cy="78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txBox="1"/>
          <p:nvPr/>
        </p:nvSpPr>
        <p:spPr>
          <a:xfrm>
            <a:off x="6463473" y="2356000"/>
            <a:ext cx="161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en" sz="1600">
                <a:solidFill>
                  <a:schemeClr val="lt1"/>
                </a:solidFill>
                <a:latin typeface="Quicksand"/>
                <a:ea typeface="Quicksand"/>
                <a:cs typeface="Quicksand"/>
                <a:sym typeface="Quicksand"/>
              </a:rPr>
              <a:t>Output:</a:t>
            </a:r>
            <a:endParaRPr b="1" sz="16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600">
                <a:solidFill>
                  <a:schemeClr val="lt1"/>
                </a:solidFill>
                <a:latin typeface="Quicksand"/>
                <a:ea typeface="Quicksand"/>
                <a:cs typeface="Quicksand"/>
                <a:sym typeface="Quicksand"/>
              </a:rPr>
              <a:t>Apple Mac</a:t>
            </a:r>
            <a:endParaRPr b="1" sz="1600">
              <a:solidFill>
                <a:schemeClr val="lt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23"/>
          <p:cNvGrpSpPr/>
          <p:nvPr/>
        </p:nvGrpSpPr>
        <p:grpSpPr>
          <a:xfrm>
            <a:off x="7631947" y="671363"/>
            <a:ext cx="636814" cy="120078"/>
            <a:chOff x="8209059" y="198000"/>
            <a:chExt cx="636814" cy="120078"/>
          </a:xfrm>
        </p:grpSpPr>
        <p:sp>
          <p:nvSpPr>
            <p:cNvPr id="267" name="Google Shape;267;p2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23"/>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23"/>
          <p:cNvGrpSpPr/>
          <p:nvPr/>
        </p:nvGrpSpPr>
        <p:grpSpPr>
          <a:xfrm>
            <a:off x="7631947" y="671363"/>
            <a:ext cx="636814" cy="120078"/>
            <a:chOff x="8209059" y="198000"/>
            <a:chExt cx="636814" cy="120078"/>
          </a:xfrm>
        </p:grpSpPr>
        <p:sp>
          <p:nvSpPr>
            <p:cNvPr id="272" name="Google Shape;272;p2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23"/>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600">
                <a:solidFill>
                  <a:srgbClr val="011635"/>
                </a:solidFill>
                <a:latin typeface="Bebas Neue"/>
                <a:ea typeface="Bebas Neue"/>
                <a:cs typeface="Bebas Neue"/>
                <a:sym typeface="Bebas Neue"/>
              </a:rPr>
              <a:t>Terminologies in</a:t>
            </a:r>
            <a:r>
              <a:rPr lang="en" sz="3600">
                <a:solidFill>
                  <a:srgbClr val="011635"/>
                </a:solidFill>
                <a:latin typeface="Bebas Neue"/>
                <a:ea typeface="Bebas Neue"/>
                <a:cs typeface="Bebas Neue"/>
                <a:sym typeface="Bebas Neue"/>
              </a:rPr>
              <a:t> OOP</a:t>
            </a:r>
            <a:endParaRPr sz="3600">
              <a:solidFill>
                <a:srgbClr val="011635"/>
              </a:solidFill>
              <a:latin typeface="Bebas Neue"/>
              <a:ea typeface="Bebas Neue"/>
              <a:cs typeface="Bebas Neue"/>
              <a:sym typeface="Bebas Neue"/>
            </a:endParaRPr>
          </a:p>
        </p:txBody>
      </p:sp>
      <p:sp>
        <p:nvSpPr>
          <p:cNvPr id="276" name="Google Shape;276;p23"/>
          <p:cNvSpPr txBox="1"/>
          <p:nvPr/>
        </p:nvSpPr>
        <p:spPr>
          <a:xfrm flipH="1">
            <a:off x="3985375" y="1231350"/>
            <a:ext cx="4698300" cy="3695700"/>
          </a:xfrm>
          <a:prstGeom prst="rect">
            <a:avLst/>
          </a:prstGeom>
          <a:noFill/>
          <a:ln>
            <a:noFill/>
          </a:ln>
        </p:spPr>
        <p:txBody>
          <a:bodyPr anchorCtr="0" anchor="ctr" bIns="0" lIns="0" spcFirstLastPara="1" rIns="0" wrap="square" tIns="0">
            <a:noAutofit/>
          </a:bodyPr>
          <a:lstStyle/>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Method</a:t>
            </a:r>
            <a:r>
              <a:rPr b="1" lang="en">
                <a:solidFill>
                  <a:schemeClr val="dk1"/>
                </a:solidFill>
                <a:highlight>
                  <a:schemeClr val="lt1"/>
                </a:highlight>
                <a:latin typeface="Quicksand"/>
                <a:ea typeface="Quicksand"/>
                <a:cs typeface="Quicksand"/>
                <a:sym typeface="Quicksand"/>
              </a:rPr>
              <a:t> − A special kind of function that is defined in a class definition.</a:t>
            </a:r>
            <a:endParaRPr b="1">
              <a:solidFill>
                <a:schemeClr val="dk1"/>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Object</a:t>
            </a:r>
            <a:r>
              <a:rPr b="1" lang="en">
                <a:solidFill>
                  <a:schemeClr val="dk1"/>
                </a:solidFill>
                <a:highlight>
                  <a:schemeClr val="lt1"/>
                </a:highlight>
                <a:latin typeface="Quicksand"/>
                <a:ea typeface="Quicksand"/>
                <a:cs typeface="Quicksand"/>
                <a:sym typeface="Quicksand"/>
              </a:rPr>
              <a:t> − A unique instance of a data structure that's defined by its class. An object comprises both data members (class variables and instance variables) and methods.</a:t>
            </a:r>
            <a:endParaRPr b="1">
              <a:solidFill>
                <a:schemeClr val="dk1"/>
              </a:solidFill>
              <a:highlight>
                <a:schemeClr val="lt1"/>
              </a:highlight>
              <a:latin typeface="Quicksand"/>
              <a:ea typeface="Quicksand"/>
              <a:cs typeface="Quicksand"/>
              <a:sym typeface="Quicksand"/>
            </a:endParaRPr>
          </a:p>
          <a:p>
            <a:pPr indent="-317500" lvl="0" marL="457200" marR="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Instantiation</a:t>
            </a:r>
            <a:r>
              <a:rPr b="1" lang="en">
                <a:solidFill>
                  <a:schemeClr val="dk1"/>
                </a:solidFill>
                <a:highlight>
                  <a:schemeClr val="lt1"/>
                </a:highlight>
                <a:latin typeface="Quicksand"/>
                <a:ea typeface="Quicksand"/>
                <a:cs typeface="Quicksand"/>
                <a:sym typeface="Quicksand"/>
              </a:rPr>
              <a:t> − The creation of an instance of a class.</a:t>
            </a:r>
            <a:endParaRPr b="1">
              <a:solidFill>
                <a:schemeClr val="dk1"/>
              </a:solidFill>
              <a:highlight>
                <a:schemeClr val="lt1"/>
              </a:highlight>
              <a:latin typeface="Quicksand"/>
              <a:ea typeface="Quicksand"/>
              <a:cs typeface="Quicksand"/>
              <a:sym typeface="Quicksand"/>
            </a:endParaRPr>
          </a:p>
          <a:p>
            <a:pPr indent="-317500" lvl="0" marL="457200" marR="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Instance</a:t>
            </a:r>
            <a:r>
              <a:rPr b="1" lang="en">
                <a:solidFill>
                  <a:schemeClr val="dk1"/>
                </a:solidFill>
                <a:highlight>
                  <a:schemeClr val="lt1"/>
                </a:highlight>
                <a:latin typeface="Quicksand"/>
                <a:ea typeface="Quicksand"/>
                <a:cs typeface="Quicksand"/>
                <a:sym typeface="Quicksand"/>
              </a:rPr>
              <a:t> − An individual object of a certain class. An object obj that belongs to a class Circle, for example, is an instance of the class Circle.</a:t>
            </a:r>
            <a:endParaRPr b="1">
              <a:solidFill>
                <a:schemeClr val="dk1"/>
              </a:solidFill>
              <a:highlight>
                <a:schemeClr val="lt1"/>
              </a:highlight>
              <a:latin typeface="Quicksand"/>
              <a:ea typeface="Quicksand"/>
              <a:cs typeface="Quicksand"/>
              <a:sym typeface="Quicksand"/>
            </a:endParaRPr>
          </a:p>
          <a:p>
            <a:pPr indent="-317500" lvl="0" marL="457200" marR="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Data member</a:t>
            </a:r>
            <a:r>
              <a:rPr b="1" lang="en">
                <a:solidFill>
                  <a:schemeClr val="dk1"/>
                </a:solidFill>
                <a:highlight>
                  <a:schemeClr val="lt1"/>
                </a:highlight>
                <a:latin typeface="Quicksand"/>
                <a:ea typeface="Quicksand"/>
                <a:cs typeface="Quicksand"/>
                <a:sym typeface="Quicksand"/>
              </a:rPr>
              <a:t> − A class variable or instance variable that holds data associated with a class and its objects.</a:t>
            </a:r>
            <a:endParaRPr b="1">
              <a:solidFill>
                <a:schemeClr val="dk1"/>
              </a:solidFill>
              <a:highlight>
                <a:schemeClr val="lt1"/>
              </a:highlight>
              <a:latin typeface="Quicksand"/>
              <a:ea typeface="Quicksand"/>
              <a:cs typeface="Quicksand"/>
              <a:sym typeface="Quicksand"/>
            </a:endParaRPr>
          </a:p>
        </p:txBody>
      </p:sp>
      <p:grpSp>
        <p:nvGrpSpPr>
          <p:cNvPr id="277" name="Google Shape;277;p23"/>
          <p:cNvGrpSpPr/>
          <p:nvPr/>
        </p:nvGrpSpPr>
        <p:grpSpPr>
          <a:xfrm>
            <a:off x="259600" y="966309"/>
            <a:ext cx="3797375" cy="4005716"/>
            <a:chOff x="4925450" y="1137784"/>
            <a:chExt cx="3797375" cy="4005716"/>
          </a:xfrm>
        </p:grpSpPr>
        <p:pic>
          <p:nvPicPr>
            <p:cNvPr id="278" name="Google Shape;278;p23"/>
            <p:cNvPicPr preferRelativeResize="0"/>
            <p:nvPr/>
          </p:nvPicPr>
          <p:blipFill rotWithShape="1">
            <a:blip r:embed="rId3">
              <a:alphaModFix/>
            </a:blip>
            <a:srcRect b="17269" l="16309" r="24276" t="14499"/>
            <a:stretch/>
          </p:blipFill>
          <p:spPr>
            <a:xfrm>
              <a:off x="4925450" y="1137784"/>
              <a:ext cx="3713999" cy="4005716"/>
            </a:xfrm>
            <a:prstGeom prst="rect">
              <a:avLst/>
            </a:prstGeom>
            <a:noFill/>
            <a:ln>
              <a:noFill/>
            </a:ln>
          </p:spPr>
        </p:pic>
        <p:sp>
          <p:nvSpPr>
            <p:cNvPr id="279" name="Google Shape;279;p23"/>
            <p:cNvSpPr txBox="1"/>
            <p:nvPr/>
          </p:nvSpPr>
          <p:spPr>
            <a:xfrm rot="-4236018">
              <a:off x="5183411" y="2283564"/>
              <a:ext cx="1087440"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CLASS</a:t>
              </a:r>
              <a:endParaRPr b="1">
                <a:solidFill>
                  <a:schemeClr val="lt1"/>
                </a:solidFill>
                <a:latin typeface="Quicksand"/>
                <a:ea typeface="Quicksand"/>
                <a:cs typeface="Quicksand"/>
                <a:sym typeface="Quicksand"/>
              </a:endParaRPr>
            </a:p>
          </p:txBody>
        </p:sp>
        <p:sp>
          <p:nvSpPr>
            <p:cNvPr id="280" name="Google Shape;280;p23"/>
            <p:cNvSpPr txBox="1"/>
            <p:nvPr/>
          </p:nvSpPr>
          <p:spPr>
            <a:xfrm>
              <a:off x="6816925" y="1580325"/>
              <a:ext cx="10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OBJECTS</a:t>
              </a:r>
              <a:endParaRPr b="1">
                <a:solidFill>
                  <a:schemeClr val="lt1"/>
                </a:solidFill>
                <a:latin typeface="Quicksand"/>
                <a:ea typeface="Quicksand"/>
                <a:cs typeface="Quicksand"/>
                <a:sym typeface="Quicksand"/>
              </a:endParaRPr>
            </a:p>
          </p:txBody>
        </p:sp>
        <p:sp>
          <p:nvSpPr>
            <p:cNvPr id="281" name="Google Shape;281;p23"/>
            <p:cNvSpPr txBox="1"/>
            <p:nvPr/>
          </p:nvSpPr>
          <p:spPr>
            <a:xfrm rot="-4236018">
              <a:off x="5488211" y="2435964"/>
              <a:ext cx="1087440"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METHODS</a:t>
              </a:r>
              <a:endParaRPr b="1">
                <a:solidFill>
                  <a:schemeClr val="lt1"/>
                </a:solidFill>
                <a:latin typeface="Quicksand"/>
                <a:ea typeface="Quicksand"/>
                <a:cs typeface="Quicksand"/>
                <a:sym typeface="Quicksand"/>
              </a:endParaRPr>
            </a:p>
          </p:txBody>
        </p:sp>
        <p:sp>
          <p:nvSpPr>
            <p:cNvPr id="282" name="Google Shape;282;p23"/>
            <p:cNvSpPr txBox="1"/>
            <p:nvPr/>
          </p:nvSpPr>
          <p:spPr>
            <a:xfrm>
              <a:off x="6927325" y="1885125"/>
              <a:ext cx="128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__INIT__()</a:t>
              </a:r>
              <a:endParaRPr b="1">
                <a:solidFill>
                  <a:schemeClr val="lt1"/>
                </a:solidFill>
                <a:latin typeface="Quicksand"/>
                <a:ea typeface="Quicksand"/>
                <a:cs typeface="Quicksand"/>
                <a:sym typeface="Quicksand"/>
              </a:endParaRPr>
            </a:p>
          </p:txBody>
        </p:sp>
        <p:sp>
          <p:nvSpPr>
            <p:cNvPr id="283" name="Google Shape;283;p23"/>
            <p:cNvSpPr txBox="1"/>
            <p:nvPr/>
          </p:nvSpPr>
          <p:spPr>
            <a:xfrm rot="-4236055">
              <a:off x="5423159" y="2637045"/>
              <a:ext cx="1792886"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SELF PARAMETER</a:t>
              </a:r>
              <a:endParaRPr b="1">
                <a:solidFill>
                  <a:schemeClr val="lt1"/>
                </a:solidFill>
                <a:latin typeface="Quicksand"/>
                <a:ea typeface="Quicksand"/>
                <a:cs typeface="Quicksand"/>
                <a:sym typeface="Quicksand"/>
              </a:endParaRPr>
            </a:p>
          </p:txBody>
        </p:sp>
        <p:sp>
          <p:nvSpPr>
            <p:cNvPr id="284" name="Google Shape;284;p23"/>
            <p:cNvSpPr txBox="1"/>
            <p:nvPr/>
          </p:nvSpPr>
          <p:spPr>
            <a:xfrm rot="-4236055">
              <a:off x="5698859" y="2810081"/>
              <a:ext cx="1792886" cy="3384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Quicksand"/>
                  <a:ea typeface="Quicksand"/>
                  <a:cs typeface="Quicksand"/>
                  <a:sym typeface="Quicksand"/>
                </a:rPr>
                <a:t>FUNCTION VS METHODS</a:t>
              </a:r>
              <a:endParaRPr b="1" sz="1000">
                <a:solidFill>
                  <a:schemeClr val="lt1"/>
                </a:solidFill>
                <a:latin typeface="Quicksand"/>
                <a:ea typeface="Quicksand"/>
                <a:cs typeface="Quicksand"/>
                <a:sym typeface="Quicksand"/>
              </a:endParaRPr>
            </a:p>
          </p:txBody>
        </p:sp>
        <p:sp>
          <p:nvSpPr>
            <p:cNvPr id="285" name="Google Shape;285;p23"/>
            <p:cNvSpPr txBox="1"/>
            <p:nvPr/>
          </p:nvSpPr>
          <p:spPr>
            <a:xfrm>
              <a:off x="7003525" y="2189925"/>
              <a:ext cx="17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Quicksand"/>
                  <a:ea typeface="Quicksand"/>
                  <a:cs typeface="Quicksand"/>
                  <a:sym typeface="Quicksand"/>
                </a:rPr>
                <a:t>MAGIC METHODS</a:t>
              </a:r>
              <a:endParaRPr b="1" sz="1300">
                <a:solidFill>
                  <a:schemeClr val="lt1"/>
                </a:solidFill>
                <a:latin typeface="Quicksand"/>
                <a:ea typeface="Quicksand"/>
                <a:cs typeface="Quicksand"/>
                <a:sym typeface="Quicks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24"/>
          <p:cNvGrpSpPr/>
          <p:nvPr/>
        </p:nvGrpSpPr>
        <p:grpSpPr>
          <a:xfrm>
            <a:off x="7631947" y="671363"/>
            <a:ext cx="636814" cy="120078"/>
            <a:chOff x="8209059" y="198000"/>
            <a:chExt cx="636814" cy="120078"/>
          </a:xfrm>
        </p:grpSpPr>
        <p:sp>
          <p:nvSpPr>
            <p:cNvPr id="291" name="Google Shape;291;p2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2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24"/>
          <p:cNvGrpSpPr/>
          <p:nvPr/>
        </p:nvGrpSpPr>
        <p:grpSpPr>
          <a:xfrm>
            <a:off x="7631947" y="671363"/>
            <a:ext cx="636814" cy="120078"/>
            <a:chOff x="8209059" y="198000"/>
            <a:chExt cx="636814" cy="120078"/>
          </a:xfrm>
        </p:grpSpPr>
        <p:sp>
          <p:nvSpPr>
            <p:cNvPr id="296" name="Google Shape;296;p2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2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t/>
            </a:r>
            <a:endParaRPr sz="3600">
              <a:solidFill>
                <a:srgbClr val="011635"/>
              </a:solidFill>
              <a:latin typeface="Bebas Neue"/>
              <a:ea typeface="Bebas Neue"/>
              <a:cs typeface="Bebas Neue"/>
              <a:sym typeface="Bebas Neue"/>
            </a:endParaRPr>
          </a:p>
          <a:p>
            <a:pPr indent="0" lvl="0" marL="0" rtl="0" algn="ctr">
              <a:spcBef>
                <a:spcPts val="0"/>
              </a:spcBef>
              <a:spcAft>
                <a:spcPts val="0"/>
              </a:spcAft>
              <a:buClr>
                <a:schemeClr val="dk1"/>
              </a:buClr>
              <a:buSzPts val="3600"/>
              <a:buFont typeface="Arial"/>
              <a:buNone/>
            </a:pPr>
            <a:r>
              <a:rPr lang="en" sz="3600">
                <a:solidFill>
                  <a:srgbClr val="011635"/>
                </a:solidFill>
                <a:latin typeface="Bebas Neue"/>
                <a:ea typeface="Bebas Neue"/>
                <a:cs typeface="Bebas Neue"/>
                <a:sym typeface="Bebas Neue"/>
              </a:rPr>
              <a:t>Terminologies in OOP</a:t>
            </a:r>
            <a:endParaRPr sz="3600">
              <a:solidFill>
                <a:srgbClr val="011635"/>
              </a:solidFill>
              <a:latin typeface="Bebas Neue"/>
              <a:ea typeface="Bebas Neue"/>
              <a:cs typeface="Bebas Neue"/>
              <a:sym typeface="Bebas Neue"/>
            </a:endParaRPr>
          </a:p>
          <a:p>
            <a:pPr indent="0" lvl="0" marL="0" rtl="0" algn="ctr">
              <a:spcBef>
                <a:spcPts val="0"/>
              </a:spcBef>
              <a:spcAft>
                <a:spcPts val="0"/>
              </a:spcAft>
              <a:buClr>
                <a:schemeClr val="dk1"/>
              </a:buClr>
              <a:buSzPts val="3600"/>
              <a:buFont typeface="Arial"/>
              <a:buNone/>
            </a:pPr>
            <a:r>
              <a:t/>
            </a:r>
            <a:endParaRPr sz="3600">
              <a:solidFill>
                <a:srgbClr val="011635"/>
              </a:solidFill>
              <a:latin typeface="Bebas Neue"/>
              <a:ea typeface="Bebas Neue"/>
              <a:cs typeface="Bebas Neue"/>
              <a:sym typeface="Bebas Neue"/>
            </a:endParaRPr>
          </a:p>
        </p:txBody>
      </p:sp>
      <p:sp>
        <p:nvSpPr>
          <p:cNvPr id="300" name="Google Shape;300;p24"/>
          <p:cNvSpPr txBox="1"/>
          <p:nvPr/>
        </p:nvSpPr>
        <p:spPr>
          <a:xfrm flipH="1">
            <a:off x="3886600" y="1231350"/>
            <a:ext cx="4809900" cy="3822300"/>
          </a:xfrm>
          <a:prstGeom prst="rect">
            <a:avLst/>
          </a:prstGeom>
          <a:noFill/>
          <a:ln>
            <a:noFill/>
          </a:ln>
        </p:spPr>
        <p:txBody>
          <a:bodyPr anchorCtr="0" anchor="ctr" bIns="0" lIns="0" spcFirstLastPara="1" rIns="0" wrap="square" tIns="0">
            <a:noAutofit/>
          </a:bodyPr>
          <a:lstStyle/>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Instance variable</a:t>
            </a:r>
            <a:r>
              <a:rPr b="1" lang="en">
                <a:solidFill>
                  <a:schemeClr val="dk1"/>
                </a:solidFill>
                <a:highlight>
                  <a:schemeClr val="lt1"/>
                </a:highlight>
                <a:latin typeface="Quicksand"/>
                <a:ea typeface="Quicksand"/>
                <a:cs typeface="Quicksand"/>
                <a:sym typeface="Quicksand"/>
              </a:rPr>
              <a:t> − A variable that is defined inside a method and belongs only to the current instance of a class.</a:t>
            </a:r>
            <a:endParaRPr b="1">
              <a:solidFill>
                <a:schemeClr val="dk1"/>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Function overloading</a:t>
            </a:r>
            <a:r>
              <a:rPr b="1" lang="en">
                <a:solidFill>
                  <a:schemeClr val="dk1"/>
                </a:solidFill>
                <a:highlight>
                  <a:schemeClr val="lt1"/>
                </a:highlight>
                <a:latin typeface="Quicksand"/>
                <a:ea typeface="Quicksand"/>
                <a:cs typeface="Quicksand"/>
                <a:sym typeface="Quicksand"/>
              </a:rPr>
              <a:t> − The assignment of more than one behavior to a particular function. The operation performed varies by the types of objects or arguments involved.</a:t>
            </a:r>
            <a:endParaRPr b="1">
              <a:solidFill>
                <a:schemeClr val="dk1"/>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Inheritance</a:t>
            </a:r>
            <a:r>
              <a:rPr b="1" lang="en">
                <a:solidFill>
                  <a:schemeClr val="dk1"/>
                </a:solidFill>
                <a:highlight>
                  <a:schemeClr val="lt1"/>
                </a:highlight>
                <a:latin typeface="Quicksand"/>
                <a:ea typeface="Quicksand"/>
                <a:cs typeface="Quicksand"/>
                <a:sym typeface="Quicksand"/>
              </a:rPr>
              <a:t> − The transfer of the characteristics of a class to other classes that are derived from it.</a:t>
            </a:r>
            <a:endParaRPr b="1">
              <a:solidFill>
                <a:schemeClr val="dk1"/>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Operator overloading</a:t>
            </a:r>
            <a:r>
              <a:rPr b="1" lang="en">
                <a:solidFill>
                  <a:schemeClr val="dk1"/>
                </a:solidFill>
                <a:highlight>
                  <a:schemeClr val="lt1"/>
                </a:highlight>
                <a:latin typeface="Quicksand"/>
                <a:ea typeface="Quicksand"/>
                <a:cs typeface="Quicksand"/>
                <a:sym typeface="Quicksand"/>
              </a:rPr>
              <a:t> − The assignment of more than one function to a particular operator.</a:t>
            </a:r>
            <a:endParaRPr b="1">
              <a:solidFill>
                <a:schemeClr val="dk1"/>
              </a:solidFill>
              <a:highlight>
                <a:schemeClr val="lt1"/>
              </a:highlight>
              <a:latin typeface="Quicksand"/>
              <a:ea typeface="Quicksand"/>
              <a:cs typeface="Quicksand"/>
              <a:sym typeface="Quicksand"/>
            </a:endParaRPr>
          </a:p>
        </p:txBody>
      </p:sp>
      <p:grpSp>
        <p:nvGrpSpPr>
          <p:cNvPr id="301" name="Google Shape;301;p24"/>
          <p:cNvGrpSpPr/>
          <p:nvPr/>
        </p:nvGrpSpPr>
        <p:grpSpPr>
          <a:xfrm>
            <a:off x="259600" y="966309"/>
            <a:ext cx="3797375" cy="4005716"/>
            <a:chOff x="4925450" y="1137784"/>
            <a:chExt cx="3797375" cy="4005716"/>
          </a:xfrm>
        </p:grpSpPr>
        <p:pic>
          <p:nvPicPr>
            <p:cNvPr id="302" name="Google Shape;302;p24"/>
            <p:cNvPicPr preferRelativeResize="0"/>
            <p:nvPr/>
          </p:nvPicPr>
          <p:blipFill rotWithShape="1">
            <a:blip r:embed="rId3">
              <a:alphaModFix/>
            </a:blip>
            <a:srcRect b="17269" l="16309" r="24276" t="14499"/>
            <a:stretch/>
          </p:blipFill>
          <p:spPr>
            <a:xfrm>
              <a:off x="4925450" y="1137784"/>
              <a:ext cx="3713999" cy="4005716"/>
            </a:xfrm>
            <a:prstGeom prst="rect">
              <a:avLst/>
            </a:prstGeom>
            <a:noFill/>
            <a:ln>
              <a:noFill/>
            </a:ln>
          </p:spPr>
        </p:pic>
        <p:sp>
          <p:nvSpPr>
            <p:cNvPr id="303" name="Google Shape;303;p24"/>
            <p:cNvSpPr txBox="1"/>
            <p:nvPr/>
          </p:nvSpPr>
          <p:spPr>
            <a:xfrm rot="-4236018">
              <a:off x="5183411" y="2283564"/>
              <a:ext cx="1087440"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CLASS</a:t>
              </a:r>
              <a:endParaRPr b="1">
                <a:solidFill>
                  <a:schemeClr val="lt1"/>
                </a:solidFill>
                <a:latin typeface="Quicksand"/>
                <a:ea typeface="Quicksand"/>
                <a:cs typeface="Quicksand"/>
                <a:sym typeface="Quicksand"/>
              </a:endParaRPr>
            </a:p>
          </p:txBody>
        </p:sp>
        <p:sp>
          <p:nvSpPr>
            <p:cNvPr id="304" name="Google Shape;304;p24"/>
            <p:cNvSpPr txBox="1"/>
            <p:nvPr/>
          </p:nvSpPr>
          <p:spPr>
            <a:xfrm>
              <a:off x="6816925" y="1580325"/>
              <a:ext cx="10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OBJECTS</a:t>
              </a:r>
              <a:endParaRPr b="1">
                <a:solidFill>
                  <a:schemeClr val="lt1"/>
                </a:solidFill>
                <a:latin typeface="Quicksand"/>
                <a:ea typeface="Quicksand"/>
                <a:cs typeface="Quicksand"/>
                <a:sym typeface="Quicksand"/>
              </a:endParaRPr>
            </a:p>
          </p:txBody>
        </p:sp>
        <p:sp>
          <p:nvSpPr>
            <p:cNvPr id="305" name="Google Shape;305;p24"/>
            <p:cNvSpPr txBox="1"/>
            <p:nvPr/>
          </p:nvSpPr>
          <p:spPr>
            <a:xfrm rot="-4236018">
              <a:off x="5488211" y="2435964"/>
              <a:ext cx="1087440"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METHODS</a:t>
              </a:r>
              <a:endParaRPr b="1">
                <a:solidFill>
                  <a:schemeClr val="lt1"/>
                </a:solidFill>
                <a:latin typeface="Quicksand"/>
                <a:ea typeface="Quicksand"/>
                <a:cs typeface="Quicksand"/>
                <a:sym typeface="Quicksand"/>
              </a:endParaRPr>
            </a:p>
          </p:txBody>
        </p:sp>
        <p:sp>
          <p:nvSpPr>
            <p:cNvPr id="306" name="Google Shape;306;p24"/>
            <p:cNvSpPr txBox="1"/>
            <p:nvPr/>
          </p:nvSpPr>
          <p:spPr>
            <a:xfrm>
              <a:off x="6927325" y="1885125"/>
              <a:ext cx="128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__INIT__()</a:t>
              </a:r>
              <a:endParaRPr b="1">
                <a:solidFill>
                  <a:schemeClr val="lt1"/>
                </a:solidFill>
                <a:latin typeface="Quicksand"/>
                <a:ea typeface="Quicksand"/>
                <a:cs typeface="Quicksand"/>
                <a:sym typeface="Quicksand"/>
              </a:endParaRPr>
            </a:p>
          </p:txBody>
        </p:sp>
        <p:sp>
          <p:nvSpPr>
            <p:cNvPr id="307" name="Google Shape;307;p24"/>
            <p:cNvSpPr txBox="1"/>
            <p:nvPr/>
          </p:nvSpPr>
          <p:spPr>
            <a:xfrm rot="-4236055">
              <a:off x="5423159" y="2637045"/>
              <a:ext cx="1792886" cy="4001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SELF PARAMETER</a:t>
              </a:r>
              <a:endParaRPr b="1">
                <a:solidFill>
                  <a:schemeClr val="lt1"/>
                </a:solidFill>
                <a:latin typeface="Quicksand"/>
                <a:ea typeface="Quicksand"/>
                <a:cs typeface="Quicksand"/>
                <a:sym typeface="Quicksand"/>
              </a:endParaRPr>
            </a:p>
          </p:txBody>
        </p:sp>
        <p:sp>
          <p:nvSpPr>
            <p:cNvPr id="308" name="Google Shape;308;p24"/>
            <p:cNvSpPr txBox="1"/>
            <p:nvPr/>
          </p:nvSpPr>
          <p:spPr>
            <a:xfrm rot="-4236055">
              <a:off x="5698859" y="2810081"/>
              <a:ext cx="1792886" cy="3384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Quicksand"/>
                  <a:ea typeface="Quicksand"/>
                  <a:cs typeface="Quicksand"/>
                  <a:sym typeface="Quicksand"/>
                </a:rPr>
                <a:t>FUNCTION VS METHODS</a:t>
              </a:r>
              <a:endParaRPr b="1" sz="1000">
                <a:solidFill>
                  <a:schemeClr val="lt1"/>
                </a:solidFill>
                <a:latin typeface="Quicksand"/>
                <a:ea typeface="Quicksand"/>
                <a:cs typeface="Quicksand"/>
                <a:sym typeface="Quicksand"/>
              </a:endParaRPr>
            </a:p>
          </p:txBody>
        </p:sp>
        <p:sp>
          <p:nvSpPr>
            <p:cNvPr id="309" name="Google Shape;309;p24"/>
            <p:cNvSpPr txBox="1"/>
            <p:nvPr/>
          </p:nvSpPr>
          <p:spPr>
            <a:xfrm>
              <a:off x="7003525" y="2189925"/>
              <a:ext cx="17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Quicksand"/>
                  <a:ea typeface="Quicksand"/>
                  <a:cs typeface="Quicksand"/>
                  <a:sym typeface="Quicksand"/>
                </a:rPr>
                <a:t>MAGIC METHODS</a:t>
              </a:r>
              <a:endParaRPr b="1" sz="1300">
                <a:solidFill>
                  <a:schemeClr val="lt1"/>
                </a:solidFill>
                <a:latin typeface="Quicksand"/>
                <a:ea typeface="Quicksand"/>
                <a:cs typeface="Quicksand"/>
                <a:sym typeface="Quicksan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25"/>
          <p:cNvGrpSpPr/>
          <p:nvPr/>
        </p:nvGrpSpPr>
        <p:grpSpPr>
          <a:xfrm>
            <a:off x="7631947" y="671363"/>
            <a:ext cx="636814" cy="120078"/>
            <a:chOff x="8209059" y="198000"/>
            <a:chExt cx="636814" cy="120078"/>
          </a:xfrm>
        </p:grpSpPr>
        <p:sp>
          <p:nvSpPr>
            <p:cNvPr id="316" name="Google Shape;316;p2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2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Creating a Constructor</a:t>
            </a:r>
            <a:endParaRPr b="0" i="0" sz="3600" u="none" cap="none" strike="noStrike">
              <a:solidFill>
                <a:srgbClr val="011635"/>
              </a:solidFill>
              <a:latin typeface="Bebas Neue"/>
              <a:ea typeface="Bebas Neue"/>
              <a:cs typeface="Bebas Neue"/>
              <a:sym typeface="Bebas Neue"/>
            </a:endParaRPr>
          </a:p>
        </p:txBody>
      </p:sp>
      <p:sp>
        <p:nvSpPr>
          <p:cNvPr id="320" name="Google Shape;320;p25"/>
          <p:cNvSpPr txBox="1"/>
          <p:nvPr/>
        </p:nvSpPr>
        <p:spPr>
          <a:xfrm flipH="1">
            <a:off x="3692100" y="1734875"/>
            <a:ext cx="5054400" cy="3001200"/>
          </a:xfrm>
          <a:prstGeom prst="rect">
            <a:avLst/>
          </a:prstGeom>
          <a:noFill/>
          <a:ln>
            <a:noFill/>
          </a:ln>
        </p:spPr>
        <p:txBody>
          <a:bodyPr anchorCtr="0" anchor="ctr" bIns="0" lIns="0" spcFirstLastPara="1" rIns="0" wrap="square" tIns="0">
            <a:noAutofit/>
          </a:bodyPr>
          <a:lstStyle/>
          <a:p>
            <a:pPr indent="-323850" lvl="0" marL="457200" rtl="0" algn="l">
              <a:lnSpc>
                <a:spcPct val="100000"/>
              </a:lnSpc>
              <a:spcBef>
                <a:spcPts val="0"/>
              </a:spcBef>
              <a:spcAft>
                <a:spcPts val="0"/>
              </a:spcAft>
              <a:buClr>
                <a:schemeClr val="dk1"/>
              </a:buClr>
              <a:buSzPts val="1500"/>
              <a:buFont typeface="Quicksand"/>
              <a:buChar char="●"/>
            </a:pPr>
            <a:r>
              <a:rPr b="1" lang="en" sz="1500">
                <a:solidFill>
                  <a:schemeClr val="dk1"/>
                </a:solidFill>
                <a:latin typeface="Quicksand"/>
                <a:ea typeface="Quicksand"/>
                <a:cs typeface="Quicksand"/>
                <a:sym typeface="Quicksand"/>
              </a:rPr>
              <a:t>The method __init__ simulates the constructor of the class. This method is called when the class is instantiated. </a:t>
            </a:r>
            <a:endParaRPr b="1" sz="1500">
              <a:solidFill>
                <a:schemeClr val="dk1"/>
              </a:solidFill>
              <a:latin typeface="Quicksand"/>
              <a:ea typeface="Quicksand"/>
              <a:cs typeface="Quicksand"/>
              <a:sym typeface="Quicksand"/>
            </a:endParaRPr>
          </a:p>
          <a:p>
            <a:pPr indent="-323850" lvl="0" marL="457200" rtl="0" algn="l">
              <a:lnSpc>
                <a:spcPct val="100000"/>
              </a:lnSpc>
              <a:spcBef>
                <a:spcPts val="0"/>
              </a:spcBef>
              <a:spcAft>
                <a:spcPts val="0"/>
              </a:spcAft>
              <a:buClr>
                <a:schemeClr val="dk1"/>
              </a:buClr>
              <a:buSzPts val="1500"/>
              <a:buFont typeface="Quicksand"/>
              <a:buChar char="●"/>
            </a:pPr>
            <a:r>
              <a:rPr b="1" lang="en" sz="1500">
                <a:solidFill>
                  <a:schemeClr val="dk1"/>
                </a:solidFill>
                <a:latin typeface="Quicksand"/>
                <a:ea typeface="Quicksand"/>
                <a:cs typeface="Quicksand"/>
                <a:sym typeface="Quicksand"/>
              </a:rPr>
              <a:t>We can pass any number of arguments at the time of creating the class object, depending upon </a:t>
            </a:r>
            <a:r>
              <a:rPr b="1" lang="en" sz="1500">
                <a:solidFill>
                  <a:srgbClr val="0000FF"/>
                </a:solidFill>
                <a:latin typeface="Quicksand"/>
                <a:ea typeface="Quicksand"/>
                <a:cs typeface="Quicksand"/>
                <a:sym typeface="Quicksand"/>
              </a:rPr>
              <a:t>__init__</a:t>
            </a:r>
            <a:r>
              <a:rPr b="1" lang="en" sz="1500">
                <a:solidFill>
                  <a:schemeClr val="dk1"/>
                </a:solidFill>
                <a:latin typeface="Quicksand"/>
                <a:ea typeface="Quicksand"/>
                <a:cs typeface="Quicksand"/>
                <a:sym typeface="Quicksand"/>
              </a:rPr>
              <a:t> definition. It is mostly used to initialize the class attributes. </a:t>
            </a:r>
            <a:endParaRPr b="1" sz="1500">
              <a:solidFill>
                <a:schemeClr val="dk1"/>
              </a:solidFill>
              <a:latin typeface="Quicksand"/>
              <a:ea typeface="Quicksand"/>
              <a:cs typeface="Quicksand"/>
              <a:sym typeface="Quicksand"/>
            </a:endParaRPr>
          </a:p>
          <a:p>
            <a:pPr indent="-323850" lvl="0" marL="457200" rtl="0" algn="l">
              <a:lnSpc>
                <a:spcPct val="100000"/>
              </a:lnSpc>
              <a:spcBef>
                <a:spcPts val="0"/>
              </a:spcBef>
              <a:spcAft>
                <a:spcPts val="0"/>
              </a:spcAft>
              <a:buClr>
                <a:schemeClr val="dk1"/>
              </a:buClr>
              <a:buSzPts val="1500"/>
              <a:buFont typeface="Quicksand"/>
              <a:buChar char="●"/>
            </a:pPr>
            <a:r>
              <a:rPr b="1" lang="en" sz="1500">
                <a:solidFill>
                  <a:schemeClr val="dk1"/>
                </a:solidFill>
                <a:latin typeface="Quicksand"/>
                <a:ea typeface="Quicksand"/>
                <a:cs typeface="Quicksand"/>
                <a:sym typeface="Quicksand"/>
              </a:rPr>
              <a:t>Every class must have a constructor, even if it simply relies on the default constructor.</a:t>
            </a:r>
            <a:endParaRPr b="1" sz="1500">
              <a:solidFill>
                <a:schemeClr val="dk1"/>
              </a:solidFill>
              <a:latin typeface="Quicksand"/>
              <a:ea typeface="Quicksand"/>
              <a:cs typeface="Quicksand"/>
              <a:sym typeface="Quicksand"/>
            </a:endParaRPr>
          </a:p>
          <a:p>
            <a:pPr indent="-323850" lvl="0" marL="457200" rtl="0" algn="l">
              <a:lnSpc>
                <a:spcPct val="100000"/>
              </a:lnSpc>
              <a:spcBef>
                <a:spcPts val="0"/>
              </a:spcBef>
              <a:spcAft>
                <a:spcPts val="0"/>
              </a:spcAft>
              <a:buSzPts val="1500"/>
              <a:buFont typeface="Quicksand"/>
              <a:buChar char="●"/>
            </a:pPr>
            <a:r>
              <a:rPr b="1" lang="en" sz="1500">
                <a:solidFill>
                  <a:schemeClr val="dk1"/>
                </a:solidFill>
                <a:highlight>
                  <a:schemeClr val="lt1"/>
                </a:highlight>
                <a:latin typeface="Quicksand"/>
                <a:ea typeface="Quicksand"/>
                <a:cs typeface="Quicksand"/>
                <a:sym typeface="Quicksand"/>
              </a:rPr>
              <a:t>The </a:t>
            </a:r>
            <a:r>
              <a:rPr b="1" lang="en" sz="1500">
                <a:solidFill>
                  <a:srgbClr val="0000FF"/>
                </a:solidFill>
                <a:highlight>
                  <a:schemeClr val="lt1"/>
                </a:highlight>
                <a:latin typeface="Quicksand"/>
                <a:ea typeface="Quicksand"/>
                <a:cs typeface="Quicksand"/>
                <a:sym typeface="Quicksand"/>
              </a:rPr>
              <a:t>self </a:t>
            </a:r>
            <a:r>
              <a:rPr b="1" lang="en" sz="1500">
                <a:solidFill>
                  <a:schemeClr val="dk1"/>
                </a:solidFill>
                <a:highlight>
                  <a:schemeClr val="lt1"/>
                </a:highlight>
                <a:latin typeface="Quicksand"/>
                <a:ea typeface="Quicksand"/>
                <a:cs typeface="Quicksand"/>
                <a:sym typeface="Quicksand"/>
              </a:rPr>
              <a:t>parameter is a reference to the current instance of the class, and is used to access variables that belongs to the class.</a:t>
            </a:r>
            <a:endParaRPr b="1" sz="1500">
              <a:solidFill>
                <a:schemeClr val="dk1"/>
              </a:solidFill>
              <a:highlight>
                <a:schemeClr val="lt1"/>
              </a:highlight>
              <a:latin typeface="Quicksand"/>
              <a:ea typeface="Quicksand"/>
              <a:cs typeface="Quicksand"/>
              <a:sym typeface="Quicksand"/>
            </a:endParaRPr>
          </a:p>
          <a:p>
            <a:pPr indent="-323850" lvl="0" marL="457200" rtl="0" algn="l">
              <a:lnSpc>
                <a:spcPct val="100000"/>
              </a:lnSpc>
              <a:spcBef>
                <a:spcPts val="0"/>
              </a:spcBef>
              <a:spcAft>
                <a:spcPts val="0"/>
              </a:spcAft>
              <a:buSzPts val="1500"/>
              <a:buFont typeface="Quicksand"/>
              <a:buChar char="●"/>
            </a:pPr>
            <a:r>
              <a:rPr b="1" lang="en" sz="1500">
                <a:solidFill>
                  <a:schemeClr val="dk1"/>
                </a:solidFill>
                <a:highlight>
                  <a:schemeClr val="lt1"/>
                </a:highlight>
                <a:latin typeface="Quicksand"/>
                <a:ea typeface="Quicksand"/>
                <a:cs typeface="Quicksand"/>
                <a:sym typeface="Quicksand"/>
              </a:rPr>
              <a:t>It does not have to be named</a:t>
            </a:r>
            <a:r>
              <a:rPr b="1" lang="en" sz="1500">
                <a:solidFill>
                  <a:srgbClr val="0000FF"/>
                </a:solidFill>
                <a:highlight>
                  <a:schemeClr val="lt1"/>
                </a:highlight>
                <a:latin typeface="Quicksand"/>
                <a:ea typeface="Quicksand"/>
                <a:cs typeface="Quicksand"/>
                <a:sym typeface="Quicksand"/>
              </a:rPr>
              <a:t> self</a:t>
            </a:r>
            <a:r>
              <a:rPr b="1" lang="en" sz="1500">
                <a:solidFill>
                  <a:schemeClr val="dk1"/>
                </a:solidFill>
                <a:highlight>
                  <a:schemeClr val="lt1"/>
                </a:highlight>
                <a:latin typeface="Quicksand"/>
                <a:ea typeface="Quicksand"/>
                <a:cs typeface="Quicksand"/>
                <a:sym typeface="Quicksand"/>
              </a:rPr>
              <a:t>, you can call it whatever you like, but it has to be the first parameter of any function in the class.</a:t>
            </a:r>
            <a:endParaRPr b="1" sz="1500">
              <a:solidFill>
                <a:schemeClr val="dk1"/>
              </a:solidFill>
              <a:latin typeface="Quicksand"/>
              <a:ea typeface="Quicksand"/>
              <a:cs typeface="Quicksand"/>
              <a:sym typeface="Quicksand"/>
            </a:endParaRPr>
          </a:p>
        </p:txBody>
      </p:sp>
      <p:pic>
        <p:nvPicPr>
          <p:cNvPr id="321" name="Google Shape;321;p25"/>
          <p:cNvPicPr preferRelativeResize="0"/>
          <p:nvPr/>
        </p:nvPicPr>
        <p:blipFill>
          <a:blip r:embed="rId3">
            <a:alphaModFix/>
          </a:blip>
          <a:stretch>
            <a:fillRect/>
          </a:stretch>
        </p:blipFill>
        <p:spPr>
          <a:xfrm>
            <a:off x="304800" y="1348775"/>
            <a:ext cx="3387300" cy="338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26"/>
          <p:cNvGrpSpPr/>
          <p:nvPr/>
        </p:nvGrpSpPr>
        <p:grpSpPr>
          <a:xfrm>
            <a:off x="7631947" y="671363"/>
            <a:ext cx="636814" cy="120078"/>
            <a:chOff x="8209059" y="198000"/>
            <a:chExt cx="636814" cy="120078"/>
          </a:xfrm>
        </p:grpSpPr>
        <p:sp>
          <p:nvSpPr>
            <p:cNvPr id="327" name="Google Shape;327;p2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2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26"/>
          <p:cNvGrpSpPr/>
          <p:nvPr/>
        </p:nvGrpSpPr>
        <p:grpSpPr>
          <a:xfrm>
            <a:off x="7631947" y="671363"/>
            <a:ext cx="636814" cy="120078"/>
            <a:chOff x="8209059" y="198000"/>
            <a:chExt cx="636814" cy="120078"/>
          </a:xfrm>
        </p:grpSpPr>
        <p:sp>
          <p:nvSpPr>
            <p:cNvPr id="332" name="Google Shape;332;p2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2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oBject Instantiation </a:t>
            </a:r>
            <a:endParaRPr b="0" i="0" sz="3600" u="none" cap="none" strike="noStrike">
              <a:solidFill>
                <a:srgbClr val="011635"/>
              </a:solidFill>
              <a:latin typeface="Bebas Neue"/>
              <a:ea typeface="Bebas Neue"/>
              <a:cs typeface="Bebas Neue"/>
              <a:sym typeface="Bebas Neue"/>
            </a:endParaRPr>
          </a:p>
        </p:txBody>
      </p:sp>
      <p:sp>
        <p:nvSpPr>
          <p:cNvPr id="336" name="Google Shape;336;p26"/>
          <p:cNvSpPr txBox="1"/>
          <p:nvPr/>
        </p:nvSpPr>
        <p:spPr>
          <a:xfrm flipH="1">
            <a:off x="4322675" y="1192875"/>
            <a:ext cx="4334700" cy="3604200"/>
          </a:xfrm>
          <a:prstGeom prst="rect">
            <a:avLst/>
          </a:prstGeom>
          <a:noFill/>
          <a:ln>
            <a:noFill/>
          </a:ln>
        </p:spPr>
        <p:txBody>
          <a:bodyPr anchorCtr="0" anchor="ctr" bIns="0" lIns="0" spcFirstLastPara="1" rIns="0" wrap="square" tIns="0">
            <a:noAutofit/>
          </a:bodyPr>
          <a:lstStyle/>
          <a:p>
            <a:pPr indent="-323850" lvl="0" marL="457200" rtl="0" algn="just">
              <a:lnSpc>
                <a:spcPct val="115000"/>
              </a:lnSpc>
              <a:spcBef>
                <a:spcPts val="0"/>
              </a:spcBef>
              <a:spcAft>
                <a:spcPts val="0"/>
              </a:spcAft>
              <a:buClr>
                <a:schemeClr val="dk1"/>
              </a:buClr>
              <a:buSzPts val="1500"/>
              <a:buFont typeface="Quicksand"/>
              <a:buChar char="●"/>
            </a:pPr>
            <a:r>
              <a:rPr b="1" lang="en" sz="1500">
                <a:solidFill>
                  <a:schemeClr val="dk1"/>
                </a:solidFill>
                <a:highlight>
                  <a:schemeClr val="lt1"/>
                </a:highlight>
                <a:latin typeface="Quicksand"/>
                <a:ea typeface="Quicksand"/>
                <a:cs typeface="Quicksand"/>
                <a:sym typeface="Quicksand"/>
              </a:rPr>
              <a:t>A class can be compared to a rough idea (prototype) of a house architectural drawing. It covers all of the information regarding the floors, doors, and windows, among other things. We construct the house based on these descriptions. The object is a house.</a:t>
            </a:r>
            <a:endParaRPr b="1" sz="1500">
              <a:solidFill>
                <a:schemeClr val="dk1"/>
              </a:solidFill>
              <a:highlight>
                <a:schemeClr val="lt1"/>
              </a:highlight>
              <a:latin typeface="Quicksand"/>
              <a:ea typeface="Quicksand"/>
              <a:cs typeface="Quicksand"/>
              <a:sym typeface="Quicksand"/>
            </a:endParaRPr>
          </a:p>
          <a:p>
            <a:pPr indent="-323850" lvl="0" marL="457200" rtl="0" algn="just">
              <a:lnSpc>
                <a:spcPct val="115000"/>
              </a:lnSpc>
              <a:spcBef>
                <a:spcPts val="0"/>
              </a:spcBef>
              <a:spcAft>
                <a:spcPts val="0"/>
              </a:spcAft>
              <a:buClr>
                <a:schemeClr val="dk1"/>
              </a:buClr>
              <a:buSzPts val="1500"/>
              <a:buFont typeface="Quicksand"/>
              <a:buChar char="●"/>
            </a:pPr>
            <a:r>
              <a:rPr b="1" lang="en" sz="1500">
                <a:solidFill>
                  <a:schemeClr val="dk1"/>
                </a:solidFill>
                <a:highlight>
                  <a:schemeClr val="lt1"/>
                </a:highlight>
                <a:latin typeface="Quicksand"/>
                <a:ea typeface="Quicksand"/>
                <a:cs typeface="Quicksand"/>
                <a:sym typeface="Quicksand"/>
              </a:rPr>
              <a:t>We can make numerous objects from a class, just as we can make many houses from a house's plan. A class instance is sometimes known as an object, and the process of creating the object is known as instantiation (technical term).</a:t>
            </a:r>
            <a:endParaRPr b="1" sz="1500">
              <a:solidFill>
                <a:schemeClr val="dk1"/>
              </a:solidFill>
              <a:highlight>
                <a:schemeClr val="lt1"/>
              </a:highlight>
              <a:latin typeface="Quicksand"/>
              <a:ea typeface="Quicksand"/>
              <a:cs typeface="Quicksand"/>
              <a:sym typeface="Quicksand"/>
            </a:endParaRPr>
          </a:p>
        </p:txBody>
      </p:sp>
      <p:pic>
        <p:nvPicPr>
          <p:cNvPr id="337" name="Google Shape;337;p26"/>
          <p:cNvPicPr preferRelativeResize="0"/>
          <p:nvPr/>
        </p:nvPicPr>
        <p:blipFill rotWithShape="1">
          <a:blip r:embed="rId3">
            <a:alphaModFix/>
          </a:blip>
          <a:srcRect b="53486" l="0" r="64207" t="0"/>
          <a:stretch/>
        </p:blipFill>
        <p:spPr>
          <a:xfrm>
            <a:off x="714800" y="1322538"/>
            <a:ext cx="3431926" cy="3344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27"/>
          <p:cNvGrpSpPr/>
          <p:nvPr/>
        </p:nvGrpSpPr>
        <p:grpSpPr>
          <a:xfrm>
            <a:off x="7631947" y="671363"/>
            <a:ext cx="636814" cy="120078"/>
            <a:chOff x="8209059" y="198000"/>
            <a:chExt cx="636814" cy="120078"/>
          </a:xfrm>
        </p:grpSpPr>
        <p:sp>
          <p:nvSpPr>
            <p:cNvPr id="343" name="Google Shape;343;p2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 name="Google Shape;346;p2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27"/>
          <p:cNvGrpSpPr/>
          <p:nvPr/>
        </p:nvGrpSpPr>
        <p:grpSpPr>
          <a:xfrm>
            <a:off x="7631947" y="671363"/>
            <a:ext cx="636814" cy="120078"/>
            <a:chOff x="8209059" y="198000"/>
            <a:chExt cx="636814" cy="120078"/>
          </a:xfrm>
        </p:grpSpPr>
        <p:sp>
          <p:nvSpPr>
            <p:cNvPr id="348" name="Google Shape;348;p2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2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chemeClr val="lt1"/>
                </a:solidFill>
                <a:latin typeface="Bebas Neue"/>
                <a:ea typeface="Bebas Neue"/>
                <a:cs typeface="Bebas Neue"/>
                <a:sym typeface="Bebas Neue"/>
              </a:rPr>
              <a:t>Lms activity</a:t>
            </a:r>
            <a:endParaRPr b="0" i="0" sz="3600" u="none" cap="none" strike="noStrike">
              <a:solidFill>
                <a:schemeClr val="lt1"/>
              </a:solidFill>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28"/>
          <p:cNvGrpSpPr/>
          <p:nvPr/>
        </p:nvGrpSpPr>
        <p:grpSpPr>
          <a:xfrm>
            <a:off x="7631947" y="671363"/>
            <a:ext cx="636814" cy="120078"/>
            <a:chOff x="8209059" y="198000"/>
            <a:chExt cx="636814" cy="120078"/>
          </a:xfrm>
        </p:grpSpPr>
        <p:sp>
          <p:nvSpPr>
            <p:cNvPr id="358" name="Google Shape;358;p2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2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200">
                <a:solidFill>
                  <a:srgbClr val="011635"/>
                </a:solidFill>
                <a:latin typeface="Bebas Neue"/>
                <a:ea typeface="Bebas Neue"/>
                <a:cs typeface="Bebas Neue"/>
                <a:sym typeface="Bebas Neue"/>
              </a:rPr>
              <a:t>Anatomy of constructor</a:t>
            </a:r>
            <a:endParaRPr b="1" sz="3200">
              <a:solidFill>
                <a:srgbClr val="011635"/>
              </a:solidFill>
              <a:latin typeface="Bebas Neue"/>
              <a:ea typeface="Bebas Neue"/>
              <a:cs typeface="Bebas Neue"/>
              <a:sym typeface="Bebas Neue"/>
            </a:endParaRPr>
          </a:p>
        </p:txBody>
      </p:sp>
      <p:sp>
        <p:nvSpPr>
          <p:cNvPr id="362" name="Google Shape;362;p28"/>
          <p:cNvSpPr txBox="1"/>
          <p:nvPr/>
        </p:nvSpPr>
        <p:spPr>
          <a:xfrm flipH="1">
            <a:off x="2215675" y="1870575"/>
            <a:ext cx="71991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class Student:</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1155CC"/>
                </a:solidFill>
                <a:latin typeface="Quicksand"/>
                <a:ea typeface="Quicksand"/>
                <a:cs typeface="Quicksand"/>
                <a:sym typeface="Quicksand"/>
              </a:rPr>
              <a:t>    </a:t>
            </a:r>
            <a:r>
              <a:rPr b="1" lang="en" sz="1500">
                <a:solidFill>
                  <a:srgbClr val="1155CC"/>
                </a:solidFill>
                <a:latin typeface="Quicksand"/>
                <a:ea typeface="Quicksand"/>
                <a:cs typeface="Quicksand"/>
                <a:sym typeface="Quicksand"/>
              </a:rPr>
              <a:t>def</a:t>
            </a:r>
            <a:r>
              <a:rPr b="1" lang="en" sz="1500">
                <a:solidFill>
                  <a:srgbClr val="292929"/>
                </a:solidFill>
                <a:latin typeface="Quicksand"/>
                <a:ea typeface="Quicksand"/>
                <a:cs typeface="Quicksand"/>
                <a:sym typeface="Quicksand"/>
              </a:rPr>
              <a:t> </a:t>
            </a:r>
            <a:r>
              <a:rPr b="1" lang="en" sz="1500">
                <a:solidFill>
                  <a:srgbClr val="38761D"/>
                </a:solidFill>
                <a:latin typeface="Quicksand"/>
                <a:ea typeface="Quicksand"/>
                <a:cs typeface="Quicksand"/>
                <a:sym typeface="Quicksand"/>
              </a:rPr>
              <a:t>__init__</a:t>
            </a:r>
            <a:r>
              <a:rPr b="1" lang="en">
                <a:solidFill>
                  <a:srgbClr val="FF0000"/>
                </a:solidFill>
                <a:latin typeface="Quicksand"/>
                <a:ea typeface="Quicksand"/>
                <a:cs typeface="Quicksand"/>
                <a:sym typeface="Quicksand"/>
              </a:rPr>
              <a:t>(</a:t>
            </a:r>
            <a:r>
              <a:rPr b="1" lang="en">
                <a:solidFill>
                  <a:srgbClr val="0B5394"/>
                </a:solidFill>
                <a:latin typeface="Quicksand"/>
                <a:ea typeface="Quicksand"/>
                <a:cs typeface="Quicksand"/>
                <a:sym typeface="Quicksand"/>
              </a:rPr>
              <a:t>self</a:t>
            </a:r>
            <a:r>
              <a:rPr b="1" lang="en" sz="1500">
                <a:solidFill>
                  <a:srgbClr val="FF0000"/>
                </a:solidFill>
                <a:latin typeface="Quicksand"/>
                <a:ea typeface="Quicksand"/>
                <a:cs typeface="Quicksand"/>
                <a:sym typeface="Quicksand"/>
              </a:rPr>
              <a:t>, name, percentage)</a:t>
            </a:r>
            <a:r>
              <a:rPr b="1" lang="en" sz="1500">
                <a:solidFill>
                  <a:srgbClr val="292929"/>
                </a:solidFill>
                <a:latin typeface="Quicksand"/>
                <a:ea typeface="Quicksand"/>
                <a:cs typeface="Quicksand"/>
                <a:sym typeface="Quicksand"/>
              </a:rPr>
              <a:t>:</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        </a:t>
            </a:r>
            <a:r>
              <a:rPr b="1" lang="en" sz="1500">
                <a:solidFill>
                  <a:srgbClr val="741B47"/>
                </a:solidFill>
                <a:latin typeface="Quicksand"/>
                <a:ea typeface="Quicksand"/>
                <a:cs typeface="Quicksand"/>
                <a:sym typeface="Quicksand"/>
              </a:rPr>
              <a:t>self.name = name</a:t>
            </a:r>
            <a:endParaRPr b="1" sz="1500">
              <a:solidFill>
                <a:srgbClr val="741B47"/>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741B47"/>
                </a:solidFill>
                <a:latin typeface="Quicksand"/>
                <a:ea typeface="Quicksand"/>
                <a:cs typeface="Quicksand"/>
                <a:sym typeface="Quicksand"/>
              </a:rPr>
              <a:t>        self.percentage = percentage</a:t>
            </a:r>
            <a:endParaRPr b="1" sz="1500">
              <a:solidFill>
                <a:srgbClr val="741B47"/>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741B47"/>
                </a:solidFill>
                <a:latin typeface="Quicksand"/>
                <a:ea typeface="Quicksand"/>
                <a:cs typeface="Quicksand"/>
                <a:sym typeface="Quicksand"/>
              </a:rPr>
              <a:t>    </a:t>
            </a:r>
            <a:endParaRPr b="1" sz="1500">
              <a:solidFill>
                <a:srgbClr val="741B47"/>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B45F06"/>
                </a:solidFill>
                <a:latin typeface="Quicksand"/>
                <a:ea typeface="Quicksand"/>
                <a:cs typeface="Quicksand"/>
                <a:sym typeface="Quicksand"/>
              </a:rPr>
              <a:t>def show (self):</a:t>
            </a:r>
            <a:endParaRPr b="1" sz="1500">
              <a:solidFill>
                <a:srgbClr val="B45F0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        print(“Name is:”, self.name, “and percentage is:”, self.percentage)</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0000FF"/>
                </a:solidFill>
                <a:latin typeface="Quicksand"/>
                <a:ea typeface="Quicksand"/>
                <a:cs typeface="Quicksand"/>
                <a:sym typeface="Quicksand"/>
              </a:rPr>
              <a:t>stud</a:t>
            </a:r>
            <a:r>
              <a:rPr b="1" lang="en" sz="1500">
                <a:solidFill>
                  <a:srgbClr val="292929"/>
                </a:solidFill>
                <a:latin typeface="Quicksand"/>
                <a:ea typeface="Quicksand"/>
                <a:cs typeface="Quicksand"/>
                <a:sym typeface="Quicksand"/>
              </a:rPr>
              <a:t> = Student(“Jyoti”, 80)</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stud.show()                  </a:t>
            </a:r>
            <a:r>
              <a:rPr b="1" lang="en">
                <a:solidFill>
                  <a:srgbClr val="09885A"/>
                </a:solidFill>
                <a:latin typeface="Quicksand"/>
                <a:ea typeface="Quicksand"/>
                <a:cs typeface="Quicksand"/>
                <a:sym typeface="Quicksand"/>
              </a:rPr>
              <a:t>A call to a method </a:t>
            </a:r>
            <a:endParaRPr b="1">
              <a:solidFill>
                <a:srgbClr val="09885A"/>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 Output: </a:t>
            </a:r>
            <a:endParaRPr b="1" sz="1500">
              <a:solidFill>
                <a:srgbClr val="292929"/>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292929"/>
                </a:solidFill>
                <a:latin typeface="Quicksand"/>
                <a:ea typeface="Quicksand"/>
                <a:cs typeface="Quicksand"/>
                <a:sym typeface="Quicksand"/>
              </a:rPr>
              <a:t>Name is: Jyoti and percentage is:80</a:t>
            </a:r>
            <a:endParaRPr b="1" sz="1500">
              <a:solidFill>
                <a:srgbClr val="292929"/>
              </a:solidFill>
              <a:latin typeface="Quicksand"/>
              <a:ea typeface="Quicksand"/>
              <a:cs typeface="Quicksand"/>
              <a:sym typeface="Quicksand"/>
            </a:endParaRPr>
          </a:p>
        </p:txBody>
      </p:sp>
      <p:cxnSp>
        <p:nvCxnSpPr>
          <p:cNvPr id="363" name="Google Shape;363;p28"/>
          <p:cNvCxnSpPr/>
          <p:nvPr/>
        </p:nvCxnSpPr>
        <p:spPr>
          <a:xfrm flipH="1" rot="10800000">
            <a:off x="4861325" y="1324050"/>
            <a:ext cx="1707300" cy="882900"/>
          </a:xfrm>
          <a:prstGeom prst="curvedConnector3">
            <a:avLst>
              <a:gd fmla="val 50000" name="adj1"/>
            </a:avLst>
          </a:prstGeom>
          <a:noFill/>
          <a:ln cap="flat" cmpd="sng" w="28575">
            <a:solidFill>
              <a:srgbClr val="CC0000"/>
            </a:solidFill>
            <a:prstDash val="dash"/>
            <a:round/>
            <a:headEnd len="med" w="med" type="none"/>
            <a:tailEnd len="med" w="med" type="triangle"/>
          </a:ln>
        </p:spPr>
      </p:cxnSp>
      <p:cxnSp>
        <p:nvCxnSpPr>
          <p:cNvPr id="364" name="Google Shape;364;p28"/>
          <p:cNvCxnSpPr/>
          <p:nvPr/>
        </p:nvCxnSpPr>
        <p:spPr>
          <a:xfrm flipH="1" rot="10800000">
            <a:off x="3167175" y="1596900"/>
            <a:ext cx="6300" cy="337200"/>
          </a:xfrm>
          <a:prstGeom prst="straightConnector1">
            <a:avLst/>
          </a:prstGeom>
          <a:noFill/>
          <a:ln cap="flat" cmpd="sng" w="19050">
            <a:solidFill>
              <a:srgbClr val="0B5394"/>
            </a:solidFill>
            <a:prstDash val="dash"/>
            <a:round/>
            <a:headEnd len="med" w="med" type="none"/>
            <a:tailEnd len="med" w="med" type="triangle"/>
          </a:ln>
        </p:spPr>
      </p:cxnSp>
      <p:sp>
        <p:nvSpPr>
          <p:cNvPr id="365" name="Google Shape;365;p28"/>
          <p:cNvSpPr txBox="1"/>
          <p:nvPr/>
        </p:nvSpPr>
        <p:spPr>
          <a:xfrm>
            <a:off x="5798450" y="3946625"/>
            <a:ext cx="15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34F5C"/>
                </a:solidFill>
                <a:latin typeface="Quicksand"/>
                <a:ea typeface="Quicksand"/>
                <a:cs typeface="Quicksand"/>
                <a:sym typeface="Quicksand"/>
              </a:rPr>
              <a:t>Instantiation</a:t>
            </a:r>
            <a:endParaRPr b="1">
              <a:solidFill>
                <a:srgbClr val="134F5C"/>
              </a:solidFill>
              <a:latin typeface="Quicksand"/>
              <a:ea typeface="Quicksand"/>
              <a:cs typeface="Quicksand"/>
              <a:sym typeface="Quicksand"/>
            </a:endParaRPr>
          </a:p>
        </p:txBody>
      </p:sp>
      <p:cxnSp>
        <p:nvCxnSpPr>
          <p:cNvPr id="366" name="Google Shape;366;p28"/>
          <p:cNvCxnSpPr>
            <a:endCxn id="367" idx="1"/>
          </p:cNvCxnSpPr>
          <p:nvPr/>
        </p:nvCxnSpPr>
        <p:spPr>
          <a:xfrm flipH="1" rot="10800000">
            <a:off x="3761900" y="3422600"/>
            <a:ext cx="2654700" cy="25500"/>
          </a:xfrm>
          <a:prstGeom prst="straightConnector1">
            <a:avLst/>
          </a:prstGeom>
          <a:noFill/>
          <a:ln cap="flat" cmpd="sng" w="28575">
            <a:solidFill>
              <a:srgbClr val="B45F06"/>
            </a:solidFill>
            <a:prstDash val="dash"/>
            <a:round/>
            <a:headEnd len="med" w="med" type="none"/>
            <a:tailEnd len="med" w="med" type="triangle"/>
          </a:ln>
        </p:spPr>
      </p:cxnSp>
      <p:sp>
        <p:nvSpPr>
          <p:cNvPr id="367" name="Google Shape;367;p28"/>
          <p:cNvSpPr txBox="1"/>
          <p:nvPr/>
        </p:nvSpPr>
        <p:spPr>
          <a:xfrm>
            <a:off x="6416600" y="3222500"/>
            <a:ext cx="17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Quicksand"/>
                <a:ea typeface="Quicksand"/>
                <a:cs typeface="Quicksand"/>
                <a:sym typeface="Quicksand"/>
              </a:rPr>
              <a:t>Instance method</a:t>
            </a:r>
            <a:endParaRPr b="1">
              <a:solidFill>
                <a:srgbClr val="B45F06"/>
              </a:solidFill>
              <a:latin typeface="Quicksand"/>
              <a:ea typeface="Quicksand"/>
              <a:cs typeface="Quicksand"/>
              <a:sym typeface="Quicksand"/>
            </a:endParaRPr>
          </a:p>
        </p:txBody>
      </p:sp>
      <p:sp>
        <p:nvSpPr>
          <p:cNvPr id="368" name="Google Shape;368;p28"/>
          <p:cNvSpPr txBox="1"/>
          <p:nvPr/>
        </p:nvSpPr>
        <p:spPr>
          <a:xfrm>
            <a:off x="6569000" y="1129425"/>
            <a:ext cx="184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Quicksand"/>
                <a:ea typeface="Quicksand"/>
                <a:cs typeface="Quicksand"/>
                <a:sym typeface="Quicksand"/>
              </a:rPr>
              <a:t>Parameters to constructor</a:t>
            </a:r>
            <a:endParaRPr b="1">
              <a:solidFill>
                <a:srgbClr val="FF0000"/>
              </a:solidFill>
              <a:latin typeface="Quicksand"/>
              <a:ea typeface="Quicksand"/>
              <a:cs typeface="Quicksand"/>
              <a:sym typeface="Quicksand"/>
            </a:endParaRPr>
          </a:p>
        </p:txBody>
      </p:sp>
      <p:sp>
        <p:nvSpPr>
          <p:cNvPr id="369" name="Google Shape;369;p28"/>
          <p:cNvSpPr txBox="1"/>
          <p:nvPr/>
        </p:nvSpPr>
        <p:spPr>
          <a:xfrm>
            <a:off x="638025" y="2218263"/>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C78D8"/>
                </a:solidFill>
                <a:latin typeface="Quicksand"/>
                <a:ea typeface="Quicksand"/>
                <a:cs typeface="Quicksand"/>
                <a:sym typeface="Quicksand"/>
              </a:rPr>
              <a:t>Constructor</a:t>
            </a:r>
            <a:endParaRPr b="1">
              <a:solidFill>
                <a:srgbClr val="3C78D8"/>
              </a:solidFill>
              <a:latin typeface="Quicksand"/>
              <a:ea typeface="Quicksand"/>
              <a:cs typeface="Quicksand"/>
              <a:sym typeface="Quicksand"/>
            </a:endParaRPr>
          </a:p>
        </p:txBody>
      </p:sp>
      <p:sp>
        <p:nvSpPr>
          <p:cNvPr id="370" name="Google Shape;370;p28"/>
          <p:cNvSpPr txBox="1"/>
          <p:nvPr/>
        </p:nvSpPr>
        <p:spPr>
          <a:xfrm>
            <a:off x="3210600" y="1348425"/>
            <a:ext cx="136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latin typeface="Quicksand"/>
                <a:ea typeface="Quicksand"/>
                <a:cs typeface="Quicksand"/>
                <a:sym typeface="Quicksand"/>
              </a:rPr>
              <a:t>Class Name</a:t>
            </a:r>
            <a:endParaRPr b="1">
              <a:solidFill>
                <a:srgbClr val="0B5394"/>
              </a:solidFill>
              <a:latin typeface="Quicksand"/>
              <a:ea typeface="Quicksand"/>
              <a:cs typeface="Quicksand"/>
              <a:sym typeface="Quicksand"/>
            </a:endParaRPr>
          </a:p>
        </p:txBody>
      </p:sp>
      <p:cxnSp>
        <p:nvCxnSpPr>
          <p:cNvPr id="371" name="Google Shape;371;p28"/>
          <p:cNvCxnSpPr/>
          <p:nvPr/>
        </p:nvCxnSpPr>
        <p:spPr>
          <a:xfrm rot="10800000">
            <a:off x="1964925" y="2382525"/>
            <a:ext cx="497100" cy="16800"/>
          </a:xfrm>
          <a:prstGeom prst="straightConnector1">
            <a:avLst/>
          </a:prstGeom>
          <a:noFill/>
          <a:ln cap="flat" cmpd="sng" w="19050">
            <a:solidFill>
              <a:srgbClr val="3C78D8"/>
            </a:solidFill>
            <a:prstDash val="dash"/>
            <a:round/>
            <a:headEnd len="med" w="med" type="none"/>
            <a:tailEnd len="med" w="med" type="triangle"/>
          </a:ln>
        </p:spPr>
      </p:cxnSp>
      <p:cxnSp>
        <p:nvCxnSpPr>
          <p:cNvPr id="372" name="Google Shape;372;p28"/>
          <p:cNvCxnSpPr/>
          <p:nvPr/>
        </p:nvCxnSpPr>
        <p:spPr>
          <a:xfrm>
            <a:off x="4572000" y="2589475"/>
            <a:ext cx="1738800" cy="2400"/>
          </a:xfrm>
          <a:prstGeom prst="straightConnector1">
            <a:avLst/>
          </a:prstGeom>
          <a:noFill/>
          <a:ln cap="flat" cmpd="sng" w="28575">
            <a:solidFill>
              <a:srgbClr val="741B47"/>
            </a:solidFill>
            <a:prstDash val="dash"/>
            <a:round/>
            <a:headEnd len="med" w="med" type="none"/>
            <a:tailEnd len="med" w="med" type="triangle"/>
          </a:ln>
        </p:spPr>
      </p:cxnSp>
      <p:sp>
        <p:nvSpPr>
          <p:cNvPr id="373" name="Google Shape;373;p28"/>
          <p:cNvSpPr txBox="1"/>
          <p:nvPr/>
        </p:nvSpPr>
        <p:spPr>
          <a:xfrm>
            <a:off x="6340400" y="2348625"/>
            <a:ext cx="18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Quicksand"/>
                <a:ea typeface="Quicksand"/>
                <a:cs typeface="Quicksand"/>
                <a:sym typeface="Quicksand"/>
              </a:rPr>
              <a:t>Instance variable</a:t>
            </a:r>
            <a:endParaRPr b="1">
              <a:solidFill>
                <a:srgbClr val="741B47"/>
              </a:solidFill>
              <a:latin typeface="Quicksand"/>
              <a:ea typeface="Quicksand"/>
              <a:cs typeface="Quicksand"/>
              <a:sym typeface="Quicksand"/>
            </a:endParaRPr>
          </a:p>
        </p:txBody>
      </p:sp>
      <p:sp>
        <p:nvSpPr>
          <p:cNvPr id="374" name="Google Shape;374;p28"/>
          <p:cNvSpPr txBox="1"/>
          <p:nvPr/>
        </p:nvSpPr>
        <p:spPr>
          <a:xfrm>
            <a:off x="188025" y="3946625"/>
            <a:ext cx="16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Quicksand"/>
                <a:ea typeface="Quicksand"/>
                <a:cs typeface="Quicksand"/>
                <a:sym typeface="Quicksand"/>
              </a:rPr>
              <a:t>Object of class </a:t>
            </a:r>
            <a:endParaRPr b="1">
              <a:solidFill>
                <a:srgbClr val="0000FF"/>
              </a:solidFill>
              <a:latin typeface="Quicksand"/>
              <a:ea typeface="Quicksand"/>
              <a:cs typeface="Quicksand"/>
              <a:sym typeface="Quicksand"/>
            </a:endParaRPr>
          </a:p>
        </p:txBody>
      </p:sp>
      <p:cxnSp>
        <p:nvCxnSpPr>
          <p:cNvPr id="375" name="Google Shape;375;p28"/>
          <p:cNvCxnSpPr/>
          <p:nvPr/>
        </p:nvCxnSpPr>
        <p:spPr>
          <a:xfrm flipH="1">
            <a:off x="1629000" y="4172075"/>
            <a:ext cx="606600" cy="600"/>
          </a:xfrm>
          <a:prstGeom prst="straightConnector1">
            <a:avLst/>
          </a:prstGeom>
          <a:noFill/>
          <a:ln cap="flat" cmpd="sng" w="19050">
            <a:solidFill>
              <a:srgbClr val="0000FF"/>
            </a:solidFill>
            <a:prstDash val="dash"/>
            <a:round/>
            <a:headEnd len="med" w="med" type="none"/>
            <a:tailEnd len="med" w="med" type="triangle"/>
          </a:ln>
        </p:spPr>
      </p:cxnSp>
      <p:cxnSp>
        <p:nvCxnSpPr>
          <p:cNvPr id="376" name="Google Shape;376;p28"/>
          <p:cNvCxnSpPr/>
          <p:nvPr/>
        </p:nvCxnSpPr>
        <p:spPr>
          <a:xfrm flipH="1" rot="10800000">
            <a:off x="4861325" y="4163625"/>
            <a:ext cx="829800" cy="12600"/>
          </a:xfrm>
          <a:prstGeom prst="straightConnector1">
            <a:avLst/>
          </a:prstGeom>
          <a:noFill/>
          <a:ln cap="flat" cmpd="sng" w="28575">
            <a:solidFill>
              <a:srgbClr val="134F5C"/>
            </a:solidFill>
            <a:prstDash val="dash"/>
            <a:round/>
            <a:headEnd len="med" w="med" type="none"/>
            <a:tailEnd len="med" w="med" type="triangle"/>
          </a:ln>
        </p:spPr>
      </p:cxnSp>
      <p:cxnSp>
        <p:nvCxnSpPr>
          <p:cNvPr id="377" name="Google Shape;377;p28"/>
          <p:cNvCxnSpPr/>
          <p:nvPr/>
        </p:nvCxnSpPr>
        <p:spPr>
          <a:xfrm>
            <a:off x="4272050" y="2206950"/>
            <a:ext cx="1526400" cy="12900"/>
          </a:xfrm>
          <a:prstGeom prst="straightConnector1">
            <a:avLst/>
          </a:prstGeom>
          <a:noFill/>
          <a:ln cap="flat" cmpd="sng" w="28575">
            <a:solidFill>
              <a:srgbClr val="FF0000"/>
            </a:solidFill>
            <a:prstDash val="dash"/>
            <a:round/>
            <a:headEnd len="med" w="med" type="none"/>
            <a:tailEnd len="med" w="med" type="none"/>
          </a:ln>
        </p:spPr>
      </p:cxnSp>
      <p:cxnSp>
        <p:nvCxnSpPr>
          <p:cNvPr id="378" name="Google Shape;378;p28"/>
          <p:cNvCxnSpPr/>
          <p:nvPr/>
        </p:nvCxnSpPr>
        <p:spPr>
          <a:xfrm flipH="1" rot="10800000">
            <a:off x="5562600" y="2873875"/>
            <a:ext cx="799500" cy="20400"/>
          </a:xfrm>
          <a:prstGeom prst="straightConnector1">
            <a:avLst/>
          </a:prstGeom>
          <a:noFill/>
          <a:ln cap="flat" cmpd="sng" w="28575">
            <a:solidFill>
              <a:srgbClr val="741B47"/>
            </a:solidFill>
            <a:prstDash val="dash"/>
            <a:round/>
            <a:headEnd len="med" w="med" type="none"/>
            <a:tailEnd len="med" w="med" type="triangle"/>
          </a:ln>
        </p:spPr>
      </p:cxnSp>
      <p:sp>
        <p:nvSpPr>
          <p:cNvPr id="379" name="Google Shape;379;p28"/>
          <p:cNvSpPr txBox="1"/>
          <p:nvPr/>
        </p:nvSpPr>
        <p:spPr>
          <a:xfrm>
            <a:off x="6340400" y="2653425"/>
            <a:ext cx="18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Quicksand"/>
                <a:ea typeface="Quicksand"/>
                <a:cs typeface="Quicksand"/>
                <a:sym typeface="Quicksand"/>
              </a:rPr>
              <a:t>Instance variable</a:t>
            </a:r>
            <a:endParaRPr b="1">
              <a:solidFill>
                <a:srgbClr val="741B47"/>
              </a:solidFill>
              <a:latin typeface="Quicksand"/>
              <a:ea typeface="Quicksand"/>
              <a:cs typeface="Quicksand"/>
              <a:sym typeface="Quicksand"/>
            </a:endParaRPr>
          </a:p>
        </p:txBody>
      </p:sp>
      <p:sp>
        <p:nvSpPr>
          <p:cNvPr id="380" name="Google Shape;380;p28"/>
          <p:cNvSpPr txBox="1"/>
          <p:nvPr/>
        </p:nvSpPr>
        <p:spPr>
          <a:xfrm>
            <a:off x="2235600" y="3727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Quicksand"/>
                <a:ea typeface="Quicksand"/>
                <a:cs typeface="Quicksand"/>
                <a:sym typeface="Quicksand"/>
              </a:rPr>
              <a:t>Driver code</a:t>
            </a:r>
            <a:endParaRPr b="1">
              <a:solidFill>
                <a:srgbClr val="0000FF"/>
              </a:solidFill>
              <a:latin typeface="Quicksand"/>
              <a:ea typeface="Quicksand"/>
              <a:cs typeface="Quicksand"/>
              <a:sym typeface="Quicksand"/>
            </a:endParaRPr>
          </a:p>
        </p:txBody>
      </p:sp>
      <p:sp>
        <p:nvSpPr>
          <p:cNvPr id="381" name="Google Shape;381;p28"/>
          <p:cNvSpPr txBox="1"/>
          <p:nvPr/>
        </p:nvSpPr>
        <p:spPr>
          <a:xfrm>
            <a:off x="2103975" y="941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Quicksand"/>
                <a:ea typeface="Quicksand"/>
                <a:cs typeface="Quicksand"/>
                <a:sym typeface="Quicksand"/>
              </a:rPr>
              <a:t>Class Definition</a:t>
            </a:r>
            <a:endParaRPr b="1">
              <a:solidFill>
                <a:srgbClr val="0000FF"/>
              </a:solidFill>
              <a:latin typeface="Quicksand"/>
              <a:ea typeface="Quicksand"/>
              <a:cs typeface="Quicksand"/>
              <a:sym typeface="Quicksand"/>
            </a:endParaRPr>
          </a:p>
        </p:txBody>
      </p:sp>
      <p:cxnSp>
        <p:nvCxnSpPr>
          <p:cNvPr id="382" name="Google Shape;382;p28"/>
          <p:cNvCxnSpPr/>
          <p:nvPr/>
        </p:nvCxnSpPr>
        <p:spPr>
          <a:xfrm flipH="1" rot="10800000">
            <a:off x="3401575" y="4453650"/>
            <a:ext cx="829800" cy="12600"/>
          </a:xfrm>
          <a:prstGeom prst="straightConnector1">
            <a:avLst/>
          </a:prstGeom>
          <a:noFill/>
          <a:ln cap="flat" cmpd="sng" w="28575">
            <a:solidFill>
              <a:srgbClr val="134F5C"/>
            </a:solidFill>
            <a:prstDash val="dash"/>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29"/>
          <p:cNvGrpSpPr/>
          <p:nvPr/>
        </p:nvGrpSpPr>
        <p:grpSpPr>
          <a:xfrm>
            <a:off x="7631947" y="671363"/>
            <a:ext cx="636814" cy="120078"/>
            <a:chOff x="8209059" y="198000"/>
            <a:chExt cx="636814" cy="120078"/>
          </a:xfrm>
        </p:grpSpPr>
        <p:sp>
          <p:nvSpPr>
            <p:cNvPr id="388" name="Google Shape;388;p2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2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29"/>
          <p:cNvGrpSpPr/>
          <p:nvPr/>
        </p:nvGrpSpPr>
        <p:grpSpPr>
          <a:xfrm>
            <a:off x="7631947" y="671363"/>
            <a:ext cx="636814" cy="120078"/>
            <a:chOff x="8209059" y="198000"/>
            <a:chExt cx="636814" cy="120078"/>
          </a:xfrm>
        </p:grpSpPr>
        <p:sp>
          <p:nvSpPr>
            <p:cNvPr id="393" name="Google Shape;393;p2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2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Variable types in OOP’s</a:t>
            </a:r>
            <a:endParaRPr b="0" i="0" sz="3600" u="none" cap="none" strike="noStrike">
              <a:solidFill>
                <a:srgbClr val="011635"/>
              </a:solidFill>
              <a:latin typeface="Bebas Neue"/>
              <a:ea typeface="Bebas Neue"/>
              <a:cs typeface="Bebas Neue"/>
              <a:sym typeface="Bebas Neue"/>
            </a:endParaRPr>
          </a:p>
        </p:txBody>
      </p:sp>
      <p:sp>
        <p:nvSpPr>
          <p:cNvPr id="397" name="Google Shape;397;p29"/>
          <p:cNvSpPr txBox="1"/>
          <p:nvPr/>
        </p:nvSpPr>
        <p:spPr>
          <a:xfrm flipH="1">
            <a:off x="3809475" y="1231350"/>
            <a:ext cx="4990800" cy="36042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400"/>
              </a:spcBef>
              <a:spcAft>
                <a:spcPts val="0"/>
              </a:spcAft>
              <a:buNone/>
            </a:pPr>
            <a:r>
              <a:rPr b="1" lang="en" sz="1525">
                <a:solidFill>
                  <a:schemeClr val="dk1"/>
                </a:solidFill>
                <a:latin typeface="Quicksand"/>
                <a:ea typeface="Quicksand"/>
                <a:cs typeface="Quicksand"/>
                <a:sym typeface="Quicksand"/>
              </a:rPr>
              <a:t>There are two types of variables used in Python OOP.</a:t>
            </a:r>
            <a:endParaRPr b="1" sz="1525">
              <a:solidFill>
                <a:schemeClr val="dk1"/>
              </a:solidFill>
              <a:latin typeface="Quicksand"/>
              <a:ea typeface="Quicksand"/>
              <a:cs typeface="Quicksand"/>
              <a:sym typeface="Quicksand"/>
            </a:endParaRPr>
          </a:p>
          <a:p>
            <a:pPr indent="-325437" lvl="0" marL="457200" rtl="0" algn="l">
              <a:lnSpc>
                <a:spcPct val="115000"/>
              </a:lnSpc>
              <a:spcBef>
                <a:spcPts val="1400"/>
              </a:spcBef>
              <a:spcAft>
                <a:spcPts val="0"/>
              </a:spcAft>
              <a:buClr>
                <a:schemeClr val="dk1"/>
              </a:buClr>
              <a:buSzPts val="1525"/>
              <a:buFont typeface="Quicksand"/>
              <a:buChar char="●"/>
            </a:pPr>
            <a:r>
              <a:rPr b="1" lang="en" sz="1525">
                <a:solidFill>
                  <a:srgbClr val="0000FF"/>
                </a:solidFill>
                <a:latin typeface="Quicksand"/>
                <a:ea typeface="Quicksand"/>
                <a:cs typeface="Quicksand"/>
                <a:sym typeface="Quicksand"/>
              </a:rPr>
              <a:t>Instance Variable</a:t>
            </a:r>
            <a:r>
              <a:rPr b="1" lang="en" sz="1525">
                <a:solidFill>
                  <a:schemeClr val="dk1"/>
                </a:solidFill>
                <a:latin typeface="Quicksand"/>
                <a:ea typeface="Quicksand"/>
                <a:cs typeface="Quicksand"/>
                <a:sym typeface="Quicksand"/>
              </a:rPr>
              <a:t> - The values can be changed from object to object. It is defined within __init__. </a:t>
            </a:r>
            <a:endParaRPr b="1" sz="1525">
              <a:solidFill>
                <a:schemeClr val="dk1"/>
              </a:solidFill>
              <a:latin typeface="Quicksand"/>
              <a:ea typeface="Quicksand"/>
              <a:cs typeface="Quicksand"/>
              <a:sym typeface="Quicksand"/>
            </a:endParaRPr>
          </a:p>
          <a:p>
            <a:pPr indent="-325437" lvl="0" marL="457200" rtl="0" algn="just">
              <a:lnSpc>
                <a:spcPct val="115000"/>
              </a:lnSpc>
              <a:spcBef>
                <a:spcPts val="0"/>
              </a:spcBef>
              <a:spcAft>
                <a:spcPts val="0"/>
              </a:spcAft>
              <a:buClr>
                <a:schemeClr val="dk1"/>
              </a:buClr>
              <a:buSzPts val="1525"/>
              <a:buFont typeface="Quicksand"/>
              <a:buChar char="●"/>
            </a:pPr>
            <a:r>
              <a:rPr b="1" lang="en" sz="1525">
                <a:solidFill>
                  <a:srgbClr val="0000FF"/>
                </a:solidFill>
                <a:latin typeface="Quicksand"/>
                <a:ea typeface="Quicksand"/>
                <a:cs typeface="Quicksand"/>
                <a:sym typeface="Quicksand"/>
              </a:rPr>
              <a:t>Class Variable or Static Variable</a:t>
            </a:r>
            <a:r>
              <a:rPr b="1" lang="en" sz="1525">
                <a:solidFill>
                  <a:schemeClr val="dk1"/>
                </a:solidFill>
                <a:latin typeface="Quicksand"/>
                <a:ea typeface="Quicksand"/>
                <a:cs typeface="Quicksand"/>
                <a:sym typeface="Quicksand"/>
              </a:rPr>
              <a:t> - A Python class/static variable is shared by all object instances of a class. Class variables are declared when a class is being constructed. class/static variables are declared  inside a class, but outside the method. It can be called directly from a class but not through the instances of a class.</a:t>
            </a:r>
            <a:endParaRPr b="1" sz="1525">
              <a:solidFill>
                <a:schemeClr val="dk1"/>
              </a:solidFill>
              <a:latin typeface="Quicksand"/>
              <a:ea typeface="Quicksand"/>
              <a:cs typeface="Quicksand"/>
              <a:sym typeface="Quicksand"/>
            </a:endParaRPr>
          </a:p>
        </p:txBody>
      </p:sp>
      <p:pic>
        <p:nvPicPr>
          <p:cNvPr id="398" name="Google Shape;398;p29"/>
          <p:cNvPicPr preferRelativeResize="0"/>
          <p:nvPr/>
        </p:nvPicPr>
        <p:blipFill>
          <a:blip r:embed="rId3">
            <a:alphaModFix/>
          </a:blip>
          <a:stretch>
            <a:fillRect/>
          </a:stretch>
        </p:blipFill>
        <p:spPr>
          <a:xfrm>
            <a:off x="789775" y="1604150"/>
            <a:ext cx="3077875" cy="307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30"/>
          <p:cNvGrpSpPr/>
          <p:nvPr/>
        </p:nvGrpSpPr>
        <p:grpSpPr>
          <a:xfrm>
            <a:off x="7631947" y="671363"/>
            <a:ext cx="636814" cy="120078"/>
            <a:chOff x="8209059" y="198000"/>
            <a:chExt cx="636814" cy="120078"/>
          </a:xfrm>
        </p:grpSpPr>
        <p:sp>
          <p:nvSpPr>
            <p:cNvPr id="404" name="Google Shape;404;p3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3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0"/>
          <p:cNvGrpSpPr/>
          <p:nvPr/>
        </p:nvGrpSpPr>
        <p:grpSpPr>
          <a:xfrm>
            <a:off x="7631947" y="671363"/>
            <a:ext cx="636814" cy="120078"/>
            <a:chOff x="8209059" y="198000"/>
            <a:chExt cx="636814" cy="120078"/>
          </a:xfrm>
        </p:grpSpPr>
        <p:sp>
          <p:nvSpPr>
            <p:cNvPr id="409" name="Google Shape;409;p3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3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Namespaces in OOP’s</a:t>
            </a:r>
            <a:endParaRPr b="0" i="0" sz="3600" u="none" cap="none" strike="noStrike">
              <a:solidFill>
                <a:srgbClr val="011635"/>
              </a:solidFill>
              <a:latin typeface="Bebas Neue"/>
              <a:ea typeface="Bebas Neue"/>
              <a:cs typeface="Bebas Neue"/>
              <a:sym typeface="Bebas Neue"/>
            </a:endParaRPr>
          </a:p>
        </p:txBody>
      </p:sp>
      <p:sp>
        <p:nvSpPr>
          <p:cNvPr id="413" name="Google Shape;413;p30"/>
          <p:cNvSpPr txBox="1"/>
          <p:nvPr/>
        </p:nvSpPr>
        <p:spPr>
          <a:xfrm flipH="1">
            <a:off x="4373850" y="1918400"/>
            <a:ext cx="4104600" cy="1740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400"/>
              </a:spcBef>
              <a:spcAft>
                <a:spcPts val="0"/>
              </a:spcAft>
              <a:buNone/>
            </a:pPr>
            <a:r>
              <a:rPr b="1" lang="en" sz="1525">
                <a:solidFill>
                  <a:schemeClr val="dk1"/>
                </a:solidFill>
                <a:latin typeface="Quicksand"/>
                <a:ea typeface="Quicksand"/>
                <a:cs typeface="Quicksand"/>
                <a:sym typeface="Quicksand"/>
              </a:rPr>
              <a:t>A namespace is a system that has a unique name for each and every object in Python. There are two types of namespaces used in Python:</a:t>
            </a:r>
            <a:endParaRPr b="1" sz="1525">
              <a:solidFill>
                <a:schemeClr val="dk1"/>
              </a:solidFill>
              <a:latin typeface="Quicksand"/>
              <a:ea typeface="Quicksand"/>
              <a:cs typeface="Quicksand"/>
              <a:sym typeface="Quicksand"/>
            </a:endParaRPr>
          </a:p>
          <a:p>
            <a:pPr indent="-317500" lvl="0" marL="457200" rtl="0" algn="l">
              <a:lnSpc>
                <a:spcPct val="115000"/>
              </a:lnSpc>
              <a:spcBef>
                <a:spcPts val="1400"/>
              </a:spcBef>
              <a:spcAft>
                <a:spcPts val="0"/>
              </a:spcAft>
              <a:buClr>
                <a:schemeClr val="dk1"/>
              </a:buClr>
              <a:buSzPts val="1400"/>
              <a:buFont typeface="Oswald"/>
              <a:buChar char="●"/>
            </a:pPr>
            <a:r>
              <a:rPr b="1" lang="en" sz="1525">
                <a:solidFill>
                  <a:schemeClr val="dk1"/>
                </a:solidFill>
                <a:latin typeface="Quicksand"/>
                <a:ea typeface="Quicksand"/>
                <a:cs typeface="Quicksand"/>
                <a:sym typeface="Quicksand"/>
              </a:rPr>
              <a:t>Class Namespace</a:t>
            </a:r>
            <a:endParaRPr b="1" sz="1525">
              <a:solidFill>
                <a:schemeClr val="dk1"/>
              </a:solidFill>
              <a:latin typeface="Quicksand"/>
              <a:ea typeface="Quicksand"/>
              <a:cs typeface="Quicksand"/>
              <a:sym typeface="Quicksand"/>
            </a:endParaRPr>
          </a:p>
          <a:p>
            <a:pPr indent="-317500" lvl="0" marL="457200" rtl="0" algn="l">
              <a:lnSpc>
                <a:spcPct val="115000"/>
              </a:lnSpc>
              <a:spcBef>
                <a:spcPts val="0"/>
              </a:spcBef>
              <a:spcAft>
                <a:spcPts val="0"/>
              </a:spcAft>
              <a:buClr>
                <a:schemeClr val="dk1"/>
              </a:buClr>
              <a:buSzPts val="1400"/>
              <a:buFont typeface="Oswald"/>
              <a:buChar char="●"/>
            </a:pPr>
            <a:r>
              <a:rPr b="1" lang="en" sz="1525">
                <a:solidFill>
                  <a:schemeClr val="dk1"/>
                </a:solidFill>
                <a:latin typeface="Quicksand"/>
                <a:ea typeface="Quicksand"/>
                <a:cs typeface="Quicksand"/>
                <a:sym typeface="Quicksand"/>
              </a:rPr>
              <a:t>Instance Namespace</a:t>
            </a:r>
            <a:endParaRPr b="1" sz="1525">
              <a:solidFill>
                <a:schemeClr val="dk1"/>
              </a:solidFill>
              <a:latin typeface="Quicksand"/>
              <a:ea typeface="Quicksand"/>
              <a:cs typeface="Quicksand"/>
              <a:sym typeface="Quicksand"/>
            </a:endParaRPr>
          </a:p>
        </p:txBody>
      </p:sp>
      <p:pic>
        <p:nvPicPr>
          <p:cNvPr id="414" name="Google Shape;414;p30"/>
          <p:cNvPicPr preferRelativeResize="0"/>
          <p:nvPr/>
        </p:nvPicPr>
        <p:blipFill>
          <a:blip r:embed="rId3">
            <a:alphaModFix/>
          </a:blip>
          <a:stretch>
            <a:fillRect/>
          </a:stretch>
        </p:blipFill>
        <p:spPr>
          <a:xfrm>
            <a:off x="853925" y="1249613"/>
            <a:ext cx="3077875" cy="307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31"/>
          <p:cNvGrpSpPr/>
          <p:nvPr/>
        </p:nvGrpSpPr>
        <p:grpSpPr>
          <a:xfrm>
            <a:off x="7631947" y="671363"/>
            <a:ext cx="636814" cy="120078"/>
            <a:chOff x="8209059" y="198000"/>
            <a:chExt cx="636814" cy="120078"/>
          </a:xfrm>
        </p:grpSpPr>
        <p:sp>
          <p:nvSpPr>
            <p:cNvPr id="420" name="Google Shape;420;p3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3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31"/>
          <p:cNvGrpSpPr/>
          <p:nvPr/>
        </p:nvGrpSpPr>
        <p:grpSpPr>
          <a:xfrm>
            <a:off x="7631947" y="671363"/>
            <a:ext cx="636814" cy="120078"/>
            <a:chOff x="8209059" y="198000"/>
            <a:chExt cx="636814" cy="120078"/>
          </a:xfrm>
        </p:grpSpPr>
        <p:sp>
          <p:nvSpPr>
            <p:cNvPr id="425" name="Google Shape;425;p3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3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Self Parameter</a:t>
            </a:r>
            <a:endParaRPr b="0" i="0" sz="3600" u="none" cap="none" strike="noStrike">
              <a:solidFill>
                <a:srgbClr val="011635"/>
              </a:solidFill>
              <a:latin typeface="Bebas Neue"/>
              <a:ea typeface="Bebas Neue"/>
              <a:cs typeface="Bebas Neue"/>
              <a:sym typeface="Bebas Neue"/>
            </a:endParaRPr>
          </a:p>
        </p:txBody>
      </p:sp>
      <p:sp>
        <p:nvSpPr>
          <p:cNvPr id="429" name="Google Shape;429;p31"/>
          <p:cNvSpPr/>
          <p:nvPr/>
        </p:nvSpPr>
        <p:spPr>
          <a:xfrm>
            <a:off x="5965000" y="3512100"/>
            <a:ext cx="2999400" cy="1327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txBox="1"/>
          <p:nvPr/>
        </p:nvSpPr>
        <p:spPr>
          <a:xfrm>
            <a:off x="6067625" y="3577275"/>
            <a:ext cx="289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The Complex Number: 2 + 3 j</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The Complex Number: 10 + 20 j</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The addition is: 12 + 23 j</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The addition is: 12 + 23 j</a:t>
            </a:r>
            <a:endParaRPr b="1">
              <a:solidFill>
                <a:schemeClr val="lt1"/>
              </a:solidFill>
              <a:latin typeface="Quicksand"/>
              <a:ea typeface="Quicksand"/>
              <a:cs typeface="Quicksand"/>
              <a:sym typeface="Quicksand"/>
            </a:endParaRPr>
          </a:p>
        </p:txBody>
      </p:sp>
      <p:sp>
        <p:nvSpPr>
          <p:cNvPr id="431" name="Google Shape;431;p31"/>
          <p:cNvSpPr/>
          <p:nvPr/>
        </p:nvSpPr>
        <p:spPr>
          <a:xfrm>
            <a:off x="3998750" y="1054150"/>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1"/>
          <p:cNvSpPr txBox="1"/>
          <p:nvPr/>
        </p:nvSpPr>
        <p:spPr>
          <a:xfrm>
            <a:off x="4057885" y="1123139"/>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433" name="Google Shape;433;p31"/>
          <p:cNvSpPr txBox="1"/>
          <p:nvPr/>
        </p:nvSpPr>
        <p:spPr>
          <a:xfrm>
            <a:off x="401775" y="1357425"/>
            <a:ext cx="61890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ComplexNumber:</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r</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i</a:t>
            </a:r>
            <a:r>
              <a:rPr b="1" lang="en" sz="1200">
                <a:solidFill>
                  <a:schemeClr val="dk1"/>
                </a:solidFill>
                <a:highlight>
                  <a:srgbClr val="FFFFFE"/>
                </a:highlight>
                <a:latin typeface="Quicksand"/>
                <a:ea typeface="Quicksand"/>
                <a:cs typeface="Quicksand"/>
                <a:sym typeface="Quicksand"/>
              </a:rPr>
              <a:t>): #Constructor with self and other parameters</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.real = r  #Instance variable initiation</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.imag = i #Instance variable initiation</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get_data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#Method</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Complex Number:"</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.real,</a:t>
            </a:r>
            <a:r>
              <a:rPr b="1" lang="en" sz="1200">
                <a:solidFill>
                  <a:srgbClr val="A31515"/>
                </a:solidFill>
                <a:highlight>
                  <a:srgbClr val="FFFFFE"/>
                </a:highlight>
                <a:latin typeface="Quicksand"/>
                <a:ea typeface="Quicksand"/>
                <a:cs typeface="Quicksand"/>
                <a:sym typeface="Quicksand"/>
              </a:rPr>
              <a:t>'+'</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.imag, </a:t>
            </a:r>
            <a:r>
              <a:rPr b="1" lang="en" sz="1200">
                <a:solidFill>
                  <a:srgbClr val="A31515"/>
                </a:solidFill>
                <a:highlight>
                  <a:srgbClr val="FFFFFE"/>
                </a:highlight>
                <a:latin typeface="Quicksand"/>
                <a:ea typeface="Quicksand"/>
                <a:cs typeface="Quicksand"/>
                <a:sym typeface="Quicksand"/>
              </a:rPr>
              <a:t>'j'</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add_data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#Method</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addition is:"</a:t>
            </a:r>
            <a:r>
              <a:rPr b="1" lang="en" sz="1200">
                <a:solidFill>
                  <a:schemeClr val="dk1"/>
                </a:solidFill>
                <a:highlight>
                  <a:srgbClr val="FFFFFE"/>
                </a:highlight>
                <a:latin typeface="Quicksand"/>
                <a:ea typeface="Quicksand"/>
                <a:cs typeface="Quicksand"/>
                <a:sym typeface="Quicksand"/>
              </a:rPr>
              <a:t>, num1.real+num2.real, </a:t>
            </a:r>
            <a:r>
              <a:rPr b="1" lang="en" sz="1200">
                <a:solidFill>
                  <a:srgbClr val="A31515"/>
                </a:solidFill>
                <a:highlight>
                  <a:srgbClr val="FFFFFE"/>
                </a:highlight>
                <a:latin typeface="Quicksand"/>
                <a:ea typeface="Quicksand"/>
                <a:cs typeface="Quicksand"/>
                <a:sym typeface="Quicksand"/>
              </a:rPr>
              <a:t>'+'</a:t>
            </a:r>
            <a:r>
              <a:rPr b="1" lang="en" sz="1200">
                <a:solidFill>
                  <a:schemeClr val="dk1"/>
                </a:solidFill>
                <a:highlight>
                  <a:srgbClr val="FFFFFE"/>
                </a:highlight>
                <a:latin typeface="Quicksand"/>
                <a:ea typeface="Quicksand"/>
                <a:cs typeface="Quicksand"/>
                <a:sym typeface="Quicksand"/>
              </a:rPr>
              <a:t>, num1.imag+num2.imag, </a:t>
            </a:r>
            <a:r>
              <a:rPr b="1" lang="en" sz="1200">
                <a:solidFill>
                  <a:srgbClr val="A31515"/>
                </a:solidFill>
                <a:highlight>
                  <a:srgbClr val="FFFFFE"/>
                </a:highlight>
                <a:latin typeface="Quicksand"/>
                <a:ea typeface="Quicksand"/>
                <a:cs typeface="Quicksand"/>
                <a:sym typeface="Quicksand"/>
              </a:rPr>
              <a:t>'j'</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 Create a new ComplexNumber objects</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num1 = ComplexNumber(</a:t>
            </a:r>
            <a:r>
              <a:rPr b="1" lang="en" sz="1200">
                <a:solidFill>
                  <a:srgbClr val="09885A"/>
                </a:solidFill>
                <a:highlight>
                  <a:srgbClr val="FFFFFE"/>
                </a:highlight>
                <a:latin typeface="Quicksand"/>
                <a:ea typeface="Quicksand"/>
                <a:cs typeface="Quicksand"/>
                <a:sym typeface="Quicksand"/>
              </a:rPr>
              <a:t>2</a:t>
            </a:r>
            <a:r>
              <a:rPr b="1" lang="en" sz="1200">
                <a:solidFill>
                  <a:schemeClr val="dk1"/>
                </a:solidFill>
                <a:highlight>
                  <a:srgbClr val="FFFFFE"/>
                </a:highlight>
                <a:latin typeface="Quicksand"/>
                <a:ea typeface="Quicksand"/>
                <a:cs typeface="Quicksand"/>
                <a:sym typeface="Quicksand"/>
              </a:rPr>
              <a:t>, </a:t>
            </a:r>
            <a:r>
              <a:rPr b="1" lang="en" sz="1200">
                <a:solidFill>
                  <a:srgbClr val="09885A"/>
                </a:solidFill>
                <a:highlight>
                  <a:srgbClr val="FFFFFE"/>
                </a:highlight>
                <a:latin typeface="Quicksand"/>
                <a:ea typeface="Quicksand"/>
                <a:cs typeface="Quicksand"/>
                <a:sym typeface="Quicksand"/>
              </a:rPr>
              <a:t>3</a:t>
            </a:r>
            <a:r>
              <a:rPr b="1" lang="en" sz="1200">
                <a:solidFill>
                  <a:schemeClr val="dk1"/>
                </a:solidFill>
                <a:highlight>
                  <a:srgbClr val="FFFFFE"/>
                </a:highlight>
                <a:latin typeface="Quicksand"/>
                <a:ea typeface="Quicksand"/>
                <a:cs typeface="Quicksand"/>
                <a:sym typeface="Quicksand"/>
              </a:rPr>
              <a:t>)  #num1 Object instantiation</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num2 = ComplexNumber(</a:t>
            </a:r>
            <a:r>
              <a:rPr b="1" lang="en" sz="1200">
                <a:solidFill>
                  <a:srgbClr val="09885A"/>
                </a:solidFill>
                <a:highlight>
                  <a:srgbClr val="FFFFFE"/>
                </a:highlight>
                <a:latin typeface="Quicksand"/>
                <a:ea typeface="Quicksand"/>
                <a:cs typeface="Quicksand"/>
                <a:sym typeface="Quicksand"/>
              </a:rPr>
              <a:t>10</a:t>
            </a:r>
            <a:r>
              <a:rPr b="1" lang="en" sz="1200">
                <a:solidFill>
                  <a:schemeClr val="dk1"/>
                </a:solidFill>
                <a:highlight>
                  <a:srgbClr val="FFFFFE"/>
                </a:highlight>
                <a:latin typeface="Quicksand"/>
                <a:ea typeface="Quicksand"/>
                <a:cs typeface="Quicksand"/>
                <a:sym typeface="Quicksand"/>
              </a:rPr>
              <a:t>, </a:t>
            </a:r>
            <a:r>
              <a:rPr b="1" lang="en" sz="1200">
                <a:solidFill>
                  <a:srgbClr val="09885A"/>
                </a:solidFill>
                <a:highlight>
                  <a:srgbClr val="FFFFFE"/>
                </a:highlight>
                <a:latin typeface="Quicksand"/>
                <a:ea typeface="Quicksand"/>
                <a:cs typeface="Quicksand"/>
                <a:sym typeface="Quicksand"/>
              </a:rPr>
              <a:t>20</a:t>
            </a:r>
            <a:r>
              <a:rPr b="1" lang="en" sz="1200">
                <a:solidFill>
                  <a:schemeClr val="dk1"/>
                </a:solidFill>
                <a:highlight>
                  <a:srgbClr val="FFFFFE"/>
                </a:highlight>
                <a:latin typeface="Quicksand"/>
                <a:ea typeface="Quicksand"/>
                <a:cs typeface="Quicksand"/>
                <a:sym typeface="Quicksand"/>
              </a:rPr>
              <a:t>)  #num2 Object instantiation</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 Call get_data() method &amp; add_data()</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num1.get_data()</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num2.get_data()</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num1.add_data()</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num2.add_data()</a:t>
            </a:r>
            <a:endParaRPr b="1" sz="1500">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14"/>
          <p:cNvGrpSpPr/>
          <p:nvPr/>
        </p:nvGrpSpPr>
        <p:grpSpPr>
          <a:xfrm>
            <a:off x="7631947" y="671363"/>
            <a:ext cx="636814" cy="120078"/>
            <a:chOff x="8209059" y="198000"/>
            <a:chExt cx="636814" cy="120078"/>
          </a:xfrm>
        </p:grpSpPr>
        <p:sp>
          <p:nvSpPr>
            <p:cNvPr id="69" name="Google Shape;69;p1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1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14"/>
          <p:cNvGrpSpPr/>
          <p:nvPr/>
        </p:nvGrpSpPr>
        <p:grpSpPr>
          <a:xfrm>
            <a:off x="7631947" y="671363"/>
            <a:ext cx="636814" cy="120078"/>
            <a:chOff x="8209059" y="198000"/>
            <a:chExt cx="636814" cy="120078"/>
          </a:xfrm>
        </p:grpSpPr>
        <p:sp>
          <p:nvSpPr>
            <p:cNvPr id="74" name="Google Shape;74;p1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Python programming paradigms</a:t>
            </a:r>
            <a:endParaRPr b="0" i="0" sz="3600" u="none" cap="none" strike="noStrike">
              <a:solidFill>
                <a:srgbClr val="011635"/>
              </a:solidFill>
              <a:latin typeface="Bebas Neue"/>
              <a:ea typeface="Bebas Neue"/>
              <a:cs typeface="Bebas Neue"/>
              <a:sym typeface="Bebas Neue"/>
            </a:endParaRPr>
          </a:p>
        </p:txBody>
      </p:sp>
      <p:sp>
        <p:nvSpPr>
          <p:cNvPr id="78" name="Google Shape;78;p14"/>
          <p:cNvSpPr/>
          <p:nvPr/>
        </p:nvSpPr>
        <p:spPr>
          <a:xfrm>
            <a:off x="3317580" y="1101224"/>
            <a:ext cx="2655026" cy="1370921"/>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710310" y="2563490"/>
            <a:ext cx="1942457" cy="2451731"/>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80" name="Google Shape;80;p14"/>
          <p:cNvSpPr/>
          <p:nvPr/>
        </p:nvSpPr>
        <p:spPr>
          <a:xfrm>
            <a:off x="4710310" y="2359447"/>
            <a:ext cx="1258828" cy="1193381"/>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81" name="Google Shape;81;p14"/>
          <p:cNvSpPr/>
          <p:nvPr/>
        </p:nvSpPr>
        <p:spPr>
          <a:xfrm>
            <a:off x="2637550" y="2563490"/>
            <a:ext cx="1942586" cy="2451731"/>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82" name="Google Shape;82;p14"/>
          <p:cNvSpPr/>
          <p:nvPr/>
        </p:nvSpPr>
        <p:spPr>
          <a:xfrm>
            <a:off x="3321310" y="2359447"/>
            <a:ext cx="1258828" cy="1193381"/>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83" name="Google Shape;83;p14"/>
          <p:cNvSpPr/>
          <p:nvPr/>
        </p:nvSpPr>
        <p:spPr>
          <a:xfrm>
            <a:off x="3997739" y="3662312"/>
            <a:ext cx="1294843" cy="1164948"/>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nvSpPr>
        <p:spPr>
          <a:xfrm>
            <a:off x="3627695" y="1610421"/>
            <a:ext cx="2034900" cy="5073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500"/>
              </a:spcBef>
              <a:spcAft>
                <a:spcPts val="0"/>
              </a:spcAft>
              <a:buNone/>
            </a:pPr>
            <a:r>
              <a:rPr b="1" lang="en">
                <a:solidFill>
                  <a:schemeClr val="dk1"/>
                </a:solidFill>
                <a:latin typeface="Quicksand"/>
                <a:ea typeface="Quicksand"/>
                <a:cs typeface="Quicksand"/>
                <a:sym typeface="Quicksand"/>
              </a:rPr>
              <a:t>F</a:t>
            </a:r>
            <a:r>
              <a:rPr b="1" lang="en">
                <a:solidFill>
                  <a:schemeClr val="dk1"/>
                </a:solidFill>
                <a:latin typeface="Quicksand"/>
                <a:ea typeface="Quicksand"/>
                <a:cs typeface="Quicksand"/>
                <a:sym typeface="Quicksand"/>
              </a:rPr>
              <a:t>unctional </a:t>
            </a:r>
            <a:endParaRPr b="1">
              <a:solidFill>
                <a:schemeClr val="dk1"/>
              </a:solidFill>
              <a:latin typeface="Quicksand"/>
              <a:ea typeface="Quicksand"/>
              <a:cs typeface="Quicksand"/>
              <a:sym typeface="Quicksand"/>
            </a:endParaRPr>
          </a:p>
          <a:p>
            <a:pPr indent="0" lvl="0" marL="0" rtl="0" algn="ctr">
              <a:lnSpc>
                <a:spcPct val="60000"/>
              </a:lnSpc>
              <a:spcBef>
                <a:spcPts val="500"/>
              </a:spcBef>
              <a:spcAft>
                <a:spcPts val="0"/>
              </a:spcAft>
              <a:buNone/>
            </a:pPr>
            <a:r>
              <a:rPr b="1" lang="en">
                <a:solidFill>
                  <a:schemeClr val="dk1"/>
                </a:solidFill>
                <a:latin typeface="Quicksand"/>
                <a:ea typeface="Quicksand"/>
                <a:cs typeface="Quicksand"/>
                <a:sym typeface="Quicksand"/>
              </a:rPr>
              <a:t>Programming</a:t>
            </a:r>
            <a:endParaRPr b="1">
              <a:solidFill>
                <a:schemeClr val="dk1"/>
              </a:solidFill>
              <a:latin typeface="Quicksand"/>
              <a:ea typeface="Quicksand"/>
              <a:cs typeface="Quicksand"/>
              <a:sym typeface="Quicksand"/>
            </a:endParaRPr>
          </a:p>
        </p:txBody>
      </p:sp>
      <p:sp>
        <p:nvSpPr>
          <p:cNvPr id="85" name="Google Shape;85;p14"/>
          <p:cNvSpPr txBox="1"/>
          <p:nvPr/>
        </p:nvSpPr>
        <p:spPr>
          <a:xfrm>
            <a:off x="2667968" y="3529722"/>
            <a:ext cx="2466900" cy="7008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500"/>
              </a:spcBef>
              <a:spcAft>
                <a:spcPts val="0"/>
              </a:spcAft>
              <a:buNone/>
            </a:pPr>
            <a:r>
              <a:rPr b="1" lang="en">
                <a:solidFill>
                  <a:schemeClr val="dk1"/>
                </a:solidFill>
                <a:latin typeface="Quicksand"/>
                <a:ea typeface="Quicksand"/>
                <a:cs typeface="Quicksand"/>
                <a:sym typeface="Quicksand"/>
              </a:rPr>
              <a:t>Procedure-</a:t>
            </a:r>
            <a:endParaRPr b="1">
              <a:solidFill>
                <a:schemeClr val="dk1"/>
              </a:solidFill>
              <a:latin typeface="Quicksand"/>
              <a:ea typeface="Quicksand"/>
              <a:cs typeface="Quicksand"/>
              <a:sym typeface="Quicksand"/>
            </a:endParaRPr>
          </a:p>
          <a:p>
            <a:pPr indent="0" lvl="0" marL="0" rtl="0" algn="l">
              <a:lnSpc>
                <a:spcPct val="60000"/>
              </a:lnSpc>
              <a:spcBef>
                <a:spcPts val="500"/>
              </a:spcBef>
              <a:spcAft>
                <a:spcPts val="0"/>
              </a:spcAft>
              <a:buNone/>
            </a:pPr>
            <a:r>
              <a:rPr b="1" lang="en">
                <a:solidFill>
                  <a:schemeClr val="dk1"/>
                </a:solidFill>
                <a:latin typeface="Quicksand"/>
                <a:ea typeface="Quicksand"/>
                <a:cs typeface="Quicksand"/>
                <a:sym typeface="Quicksand"/>
              </a:rPr>
              <a:t>oriented</a:t>
            </a:r>
            <a:r>
              <a:rPr b="1" lang="en">
                <a:solidFill>
                  <a:schemeClr val="dk1"/>
                </a:solidFill>
                <a:latin typeface="Quicksand"/>
                <a:ea typeface="Quicksand"/>
                <a:cs typeface="Quicksand"/>
                <a:sym typeface="Quicksand"/>
              </a:rPr>
              <a:t> </a:t>
            </a:r>
            <a:endParaRPr b="1">
              <a:solidFill>
                <a:schemeClr val="dk1"/>
              </a:solidFill>
              <a:latin typeface="Quicksand"/>
              <a:ea typeface="Quicksand"/>
              <a:cs typeface="Quicksand"/>
              <a:sym typeface="Quicksand"/>
            </a:endParaRPr>
          </a:p>
          <a:p>
            <a:pPr indent="0" lvl="0" marL="0" rtl="0" algn="l">
              <a:lnSpc>
                <a:spcPct val="60000"/>
              </a:lnSpc>
              <a:spcBef>
                <a:spcPts val="500"/>
              </a:spcBef>
              <a:spcAft>
                <a:spcPts val="0"/>
              </a:spcAft>
              <a:buNone/>
            </a:pPr>
            <a:r>
              <a:rPr b="1" lang="en">
                <a:solidFill>
                  <a:schemeClr val="dk1"/>
                </a:solidFill>
                <a:latin typeface="Quicksand"/>
                <a:ea typeface="Quicksand"/>
                <a:cs typeface="Quicksand"/>
                <a:sym typeface="Quicksand"/>
              </a:rPr>
              <a:t>Programming</a:t>
            </a:r>
            <a:endParaRPr b="1">
              <a:solidFill>
                <a:schemeClr val="dk1"/>
              </a:solidFill>
              <a:latin typeface="Quicksand"/>
              <a:ea typeface="Quicksand"/>
              <a:cs typeface="Quicksand"/>
              <a:sym typeface="Quicksand"/>
            </a:endParaRPr>
          </a:p>
        </p:txBody>
      </p:sp>
      <p:sp>
        <p:nvSpPr>
          <p:cNvPr id="86" name="Google Shape;86;p14"/>
          <p:cNvSpPr txBox="1"/>
          <p:nvPr/>
        </p:nvSpPr>
        <p:spPr>
          <a:xfrm>
            <a:off x="4725299" y="3529722"/>
            <a:ext cx="1942500" cy="700800"/>
          </a:xfrm>
          <a:prstGeom prst="rect">
            <a:avLst/>
          </a:prstGeom>
          <a:noFill/>
          <a:ln>
            <a:noFill/>
          </a:ln>
        </p:spPr>
        <p:txBody>
          <a:bodyPr anchorCtr="0" anchor="t" bIns="91425" lIns="91425" spcFirstLastPara="1" rIns="91425" wrap="square" tIns="91425">
            <a:spAutoFit/>
          </a:bodyPr>
          <a:lstStyle/>
          <a:p>
            <a:pPr indent="0" lvl="0" marL="0" rtl="0" algn="r">
              <a:lnSpc>
                <a:spcPct val="60000"/>
              </a:lnSpc>
              <a:spcBef>
                <a:spcPts val="500"/>
              </a:spcBef>
              <a:spcAft>
                <a:spcPts val="0"/>
              </a:spcAft>
              <a:buNone/>
            </a:pPr>
            <a:r>
              <a:rPr b="1" lang="en">
                <a:solidFill>
                  <a:schemeClr val="dk1"/>
                </a:solidFill>
                <a:latin typeface="Quicksand"/>
                <a:ea typeface="Quicksand"/>
                <a:cs typeface="Quicksand"/>
                <a:sym typeface="Quicksand"/>
              </a:rPr>
              <a:t>Object</a:t>
            </a:r>
            <a:r>
              <a:rPr b="1" lang="en">
                <a:solidFill>
                  <a:schemeClr val="dk1"/>
                </a:solidFill>
                <a:latin typeface="Quicksand"/>
                <a:ea typeface="Quicksand"/>
                <a:cs typeface="Quicksand"/>
                <a:sym typeface="Quicksand"/>
              </a:rPr>
              <a:t>-</a:t>
            </a:r>
            <a:endParaRPr b="1">
              <a:solidFill>
                <a:schemeClr val="dk1"/>
              </a:solidFill>
              <a:latin typeface="Quicksand"/>
              <a:ea typeface="Quicksand"/>
              <a:cs typeface="Quicksand"/>
              <a:sym typeface="Quicksand"/>
            </a:endParaRPr>
          </a:p>
          <a:p>
            <a:pPr indent="0" lvl="0" marL="0" rtl="0" algn="r">
              <a:lnSpc>
                <a:spcPct val="60000"/>
              </a:lnSpc>
              <a:spcBef>
                <a:spcPts val="500"/>
              </a:spcBef>
              <a:spcAft>
                <a:spcPts val="0"/>
              </a:spcAft>
              <a:buNone/>
            </a:pPr>
            <a:r>
              <a:rPr b="1" lang="en">
                <a:solidFill>
                  <a:schemeClr val="dk1"/>
                </a:solidFill>
                <a:latin typeface="Quicksand"/>
                <a:ea typeface="Quicksand"/>
                <a:cs typeface="Quicksand"/>
                <a:sym typeface="Quicksand"/>
              </a:rPr>
              <a:t>oriented </a:t>
            </a:r>
            <a:endParaRPr b="1">
              <a:solidFill>
                <a:schemeClr val="dk1"/>
              </a:solidFill>
              <a:latin typeface="Quicksand"/>
              <a:ea typeface="Quicksand"/>
              <a:cs typeface="Quicksand"/>
              <a:sym typeface="Quicksand"/>
            </a:endParaRPr>
          </a:p>
          <a:p>
            <a:pPr indent="0" lvl="0" marL="0" rtl="0" algn="r">
              <a:lnSpc>
                <a:spcPct val="60000"/>
              </a:lnSpc>
              <a:spcBef>
                <a:spcPts val="500"/>
              </a:spcBef>
              <a:spcAft>
                <a:spcPts val="0"/>
              </a:spcAft>
              <a:buNone/>
            </a:pPr>
            <a:r>
              <a:rPr b="1" lang="en">
                <a:solidFill>
                  <a:schemeClr val="dk1"/>
                </a:solidFill>
                <a:latin typeface="Quicksand"/>
                <a:ea typeface="Quicksand"/>
                <a:cs typeface="Quicksand"/>
                <a:sym typeface="Quicksand"/>
              </a:rPr>
              <a:t>Programming</a:t>
            </a:r>
            <a:endParaRPr b="1">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32"/>
          <p:cNvGrpSpPr/>
          <p:nvPr/>
        </p:nvGrpSpPr>
        <p:grpSpPr>
          <a:xfrm>
            <a:off x="7631947" y="671363"/>
            <a:ext cx="636814" cy="120078"/>
            <a:chOff x="8209059" y="198000"/>
            <a:chExt cx="636814" cy="120078"/>
          </a:xfrm>
        </p:grpSpPr>
        <p:sp>
          <p:nvSpPr>
            <p:cNvPr id="439" name="Google Shape;439;p3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32"/>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3" name="Google Shape;443;p32"/>
          <p:cNvGrpSpPr/>
          <p:nvPr/>
        </p:nvGrpSpPr>
        <p:grpSpPr>
          <a:xfrm>
            <a:off x="7631947" y="671363"/>
            <a:ext cx="636814" cy="120078"/>
            <a:chOff x="8209059" y="198000"/>
            <a:chExt cx="636814" cy="120078"/>
          </a:xfrm>
        </p:grpSpPr>
        <p:sp>
          <p:nvSpPr>
            <p:cNvPr id="444" name="Google Shape;444;p3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32"/>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300">
                <a:solidFill>
                  <a:srgbClr val="011635"/>
                </a:solidFill>
                <a:latin typeface="Bebas Neue"/>
                <a:ea typeface="Bebas Neue"/>
                <a:cs typeface="Bebas Neue"/>
                <a:sym typeface="Bebas Neue"/>
              </a:rPr>
              <a:t>Self Parameter with Alias name - Example</a:t>
            </a:r>
            <a:endParaRPr b="0" i="0" sz="3300" u="none" cap="none" strike="noStrike">
              <a:solidFill>
                <a:srgbClr val="011635"/>
              </a:solidFill>
              <a:latin typeface="Bebas Neue"/>
              <a:ea typeface="Bebas Neue"/>
              <a:cs typeface="Bebas Neue"/>
              <a:sym typeface="Bebas Neue"/>
            </a:endParaRPr>
          </a:p>
        </p:txBody>
      </p:sp>
      <p:sp>
        <p:nvSpPr>
          <p:cNvPr id="448" name="Google Shape;448;p32"/>
          <p:cNvSpPr/>
          <p:nvPr/>
        </p:nvSpPr>
        <p:spPr>
          <a:xfrm>
            <a:off x="5965000" y="3512100"/>
            <a:ext cx="2999400" cy="1327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txBox="1"/>
          <p:nvPr/>
        </p:nvSpPr>
        <p:spPr>
          <a:xfrm>
            <a:off x="6067625" y="3577275"/>
            <a:ext cx="289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The Complex Number: 2 + 3 j</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The Complex Number: 10 + 20 j</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The addition is: 12 + 23 j</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The addition is: 12 + 23 j</a:t>
            </a:r>
            <a:endParaRPr b="1">
              <a:solidFill>
                <a:schemeClr val="lt1"/>
              </a:solidFill>
              <a:latin typeface="Quicksand"/>
              <a:ea typeface="Quicksand"/>
              <a:cs typeface="Quicksand"/>
              <a:sym typeface="Quicksand"/>
            </a:endParaRPr>
          </a:p>
        </p:txBody>
      </p:sp>
      <p:sp>
        <p:nvSpPr>
          <p:cNvPr id="450" name="Google Shape;450;p32"/>
          <p:cNvSpPr txBox="1"/>
          <p:nvPr/>
        </p:nvSpPr>
        <p:spPr>
          <a:xfrm>
            <a:off x="937800" y="966300"/>
            <a:ext cx="6189000" cy="4299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950">
                <a:solidFill>
                  <a:srgbClr val="0000FF"/>
                </a:solidFill>
                <a:highlight>
                  <a:srgbClr val="FFFFFE"/>
                </a:highlight>
                <a:latin typeface="Quicksand"/>
                <a:ea typeface="Quicksand"/>
                <a:cs typeface="Quicksand"/>
                <a:sym typeface="Quicksand"/>
              </a:rPr>
              <a:t>class</a:t>
            </a:r>
            <a:r>
              <a:rPr b="1" lang="en" sz="950">
                <a:solidFill>
                  <a:schemeClr val="dk1"/>
                </a:solidFill>
                <a:highlight>
                  <a:srgbClr val="FFFFFE"/>
                </a:highlight>
                <a:latin typeface="Quicksand"/>
                <a:ea typeface="Quicksand"/>
                <a:cs typeface="Quicksand"/>
                <a:sym typeface="Quicksand"/>
              </a:rPr>
              <a:t> ComplexNumber:</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a:t>
            </a:r>
            <a:r>
              <a:rPr b="1" lang="en" sz="950">
                <a:solidFill>
                  <a:srgbClr val="0000FF"/>
                </a:solidFill>
                <a:highlight>
                  <a:srgbClr val="FFFFFE"/>
                </a:highlight>
                <a:latin typeface="Quicksand"/>
                <a:ea typeface="Quicksand"/>
                <a:cs typeface="Quicksand"/>
                <a:sym typeface="Quicksand"/>
              </a:rPr>
              <a:t>def</a:t>
            </a:r>
            <a:r>
              <a:rPr b="1" lang="en" sz="950">
                <a:solidFill>
                  <a:schemeClr val="dk1"/>
                </a:solidFill>
                <a:highlight>
                  <a:srgbClr val="FFFFFE"/>
                </a:highlight>
                <a:latin typeface="Quicksand"/>
                <a:ea typeface="Quicksand"/>
                <a:cs typeface="Quicksand"/>
                <a:sym typeface="Quicksand"/>
              </a:rPr>
              <a:t> </a:t>
            </a:r>
            <a:r>
              <a:rPr b="1" lang="en" sz="950">
                <a:solidFill>
                  <a:srgbClr val="795E26"/>
                </a:solidFill>
                <a:highlight>
                  <a:srgbClr val="FFFFFE"/>
                </a:highlight>
                <a:latin typeface="Quicksand"/>
                <a:ea typeface="Quicksand"/>
                <a:cs typeface="Quicksand"/>
                <a:sym typeface="Quicksand"/>
              </a:rPr>
              <a:t>__init__</a:t>
            </a:r>
            <a:r>
              <a:rPr b="1" lang="en" sz="950">
                <a:solidFill>
                  <a:schemeClr val="dk1"/>
                </a:solidFill>
                <a:highlight>
                  <a:srgbClr val="FFFFFE"/>
                </a:highlight>
                <a:latin typeface="Quicksand"/>
                <a:ea typeface="Quicksand"/>
                <a:cs typeface="Quicksand"/>
                <a:sym typeface="Quicksand"/>
              </a:rPr>
              <a:t>(</a:t>
            </a:r>
            <a:r>
              <a:rPr b="1" lang="en" sz="950">
                <a:solidFill>
                  <a:srgbClr val="001080"/>
                </a:solidFill>
                <a:highlight>
                  <a:srgbClr val="FFFFFE"/>
                </a:highlight>
                <a:latin typeface="Quicksand"/>
                <a:ea typeface="Quicksand"/>
                <a:cs typeface="Quicksand"/>
                <a:sym typeface="Quicksand"/>
              </a:rPr>
              <a:t>com_add</a:t>
            </a:r>
            <a:r>
              <a:rPr b="1" lang="en" sz="950">
                <a:solidFill>
                  <a:schemeClr val="dk1"/>
                </a:solidFill>
                <a:highlight>
                  <a:srgbClr val="FFFFFE"/>
                </a:highlight>
                <a:latin typeface="Quicksand"/>
                <a:ea typeface="Quicksand"/>
                <a:cs typeface="Quicksand"/>
                <a:sym typeface="Quicksand"/>
              </a:rPr>
              <a:t>, </a:t>
            </a:r>
            <a:r>
              <a:rPr b="1" lang="en" sz="950">
                <a:solidFill>
                  <a:srgbClr val="001080"/>
                </a:solidFill>
                <a:highlight>
                  <a:srgbClr val="FFFFFE"/>
                </a:highlight>
                <a:latin typeface="Quicksand"/>
                <a:ea typeface="Quicksand"/>
                <a:cs typeface="Quicksand"/>
                <a:sym typeface="Quicksand"/>
              </a:rPr>
              <a:t>r</a:t>
            </a:r>
            <a:r>
              <a:rPr b="1" lang="en" sz="950">
                <a:solidFill>
                  <a:schemeClr val="dk1"/>
                </a:solidFill>
                <a:highlight>
                  <a:srgbClr val="FFFFFE"/>
                </a:highlight>
                <a:latin typeface="Quicksand"/>
                <a:ea typeface="Quicksand"/>
                <a:cs typeface="Quicksand"/>
                <a:sym typeface="Quicksand"/>
              </a:rPr>
              <a:t>, </a:t>
            </a:r>
            <a:r>
              <a:rPr b="1" lang="en" sz="950">
                <a:solidFill>
                  <a:srgbClr val="001080"/>
                </a:solidFill>
                <a:highlight>
                  <a:srgbClr val="FFFFFE"/>
                </a:highlight>
                <a:latin typeface="Quicksand"/>
                <a:ea typeface="Quicksand"/>
                <a:cs typeface="Quicksand"/>
                <a:sym typeface="Quicksand"/>
              </a:rPr>
              <a:t>i</a:t>
            </a:r>
            <a:r>
              <a:rPr b="1" lang="en" sz="950">
                <a:solidFill>
                  <a:schemeClr val="dk1"/>
                </a:solidFill>
                <a:highlight>
                  <a:srgbClr val="FFFFFE"/>
                </a:highlight>
                <a:latin typeface="Quicksand"/>
                <a:ea typeface="Quicksand"/>
                <a:cs typeface="Quicksand"/>
                <a:sym typeface="Quicksand"/>
              </a:rPr>
              <a:t>): #Here com_add is called as self parameter</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com_add.real = r</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com_add.imag = i</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a:t>
            </a:r>
            <a:r>
              <a:rPr b="1" lang="en" sz="950">
                <a:solidFill>
                  <a:srgbClr val="0000FF"/>
                </a:solidFill>
                <a:highlight>
                  <a:srgbClr val="FFFFFE"/>
                </a:highlight>
                <a:latin typeface="Quicksand"/>
                <a:ea typeface="Quicksand"/>
                <a:cs typeface="Quicksand"/>
                <a:sym typeface="Quicksand"/>
              </a:rPr>
              <a:t>def</a:t>
            </a:r>
            <a:r>
              <a:rPr b="1" lang="en" sz="950">
                <a:solidFill>
                  <a:schemeClr val="dk1"/>
                </a:solidFill>
                <a:highlight>
                  <a:srgbClr val="FFFFFE"/>
                </a:highlight>
                <a:latin typeface="Quicksand"/>
                <a:ea typeface="Quicksand"/>
                <a:cs typeface="Quicksand"/>
                <a:sym typeface="Quicksand"/>
              </a:rPr>
              <a:t> </a:t>
            </a:r>
            <a:r>
              <a:rPr b="1" lang="en" sz="950">
                <a:solidFill>
                  <a:srgbClr val="795E26"/>
                </a:solidFill>
                <a:highlight>
                  <a:srgbClr val="FFFFFE"/>
                </a:highlight>
                <a:latin typeface="Quicksand"/>
                <a:ea typeface="Quicksand"/>
                <a:cs typeface="Quicksand"/>
                <a:sym typeface="Quicksand"/>
              </a:rPr>
              <a:t>get_data</a:t>
            </a:r>
            <a:r>
              <a:rPr b="1" lang="en" sz="950">
                <a:solidFill>
                  <a:schemeClr val="dk1"/>
                </a:solidFill>
                <a:highlight>
                  <a:srgbClr val="FFFFFE"/>
                </a:highlight>
                <a:latin typeface="Quicksand"/>
                <a:ea typeface="Quicksand"/>
                <a:cs typeface="Quicksand"/>
                <a:sym typeface="Quicksand"/>
              </a:rPr>
              <a:t>(</a:t>
            </a:r>
            <a:r>
              <a:rPr b="1" lang="en" sz="950">
                <a:solidFill>
                  <a:srgbClr val="001080"/>
                </a:solidFill>
                <a:highlight>
                  <a:srgbClr val="FFFFFE"/>
                </a:highlight>
                <a:latin typeface="Quicksand"/>
                <a:ea typeface="Quicksand"/>
                <a:cs typeface="Quicksand"/>
                <a:sym typeface="Quicksand"/>
              </a:rPr>
              <a:t>com_add</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a:t>
            </a:r>
            <a:r>
              <a:rPr b="1" lang="en" sz="950">
                <a:solidFill>
                  <a:srgbClr val="795E26"/>
                </a:solidFill>
                <a:highlight>
                  <a:srgbClr val="FFFFFE"/>
                </a:highlight>
                <a:latin typeface="Quicksand"/>
                <a:ea typeface="Quicksand"/>
                <a:cs typeface="Quicksand"/>
                <a:sym typeface="Quicksand"/>
              </a:rPr>
              <a:t>print</a:t>
            </a:r>
            <a:r>
              <a:rPr b="1" lang="en" sz="950">
                <a:solidFill>
                  <a:schemeClr val="dk1"/>
                </a:solidFill>
                <a:highlight>
                  <a:srgbClr val="FFFFFE"/>
                </a:highlight>
                <a:latin typeface="Quicksand"/>
                <a:ea typeface="Quicksand"/>
                <a:cs typeface="Quicksand"/>
                <a:sym typeface="Quicksand"/>
              </a:rPr>
              <a:t>(</a:t>
            </a:r>
            <a:r>
              <a:rPr b="1" lang="en" sz="950">
                <a:solidFill>
                  <a:srgbClr val="A31515"/>
                </a:solidFill>
                <a:highlight>
                  <a:srgbClr val="FFFFFE"/>
                </a:highlight>
                <a:latin typeface="Quicksand"/>
                <a:ea typeface="Quicksand"/>
                <a:cs typeface="Quicksand"/>
                <a:sym typeface="Quicksand"/>
              </a:rPr>
              <a:t>"The Complex Number:"</a:t>
            </a:r>
            <a:r>
              <a:rPr b="1" lang="en" sz="950">
                <a:solidFill>
                  <a:schemeClr val="dk1"/>
                </a:solidFill>
                <a:highlight>
                  <a:srgbClr val="FFFFFE"/>
                </a:highlight>
                <a:latin typeface="Quicksand"/>
                <a:ea typeface="Quicksand"/>
                <a:cs typeface="Quicksand"/>
                <a:sym typeface="Quicksand"/>
              </a:rPr>
              <a:t>, com_add.real,</a:t>
            </a:r>
            <a:r>
              <a:rPr b="1" lang="en" sz="950">
                <a:solidFill>
                  <a:srgbClr val="A31515"/>
                </a:solidFill>
                <a:highlight>
                  <a:srgbClr val="FFFFFE"/>
                </a:highlight>
                <a:latin typeface="Quicksand"/>
                <a:ea typeface="Quicksand"/>
                <a:cs typeface="Quicksand"/>
                <a:sym typeface="Quicksand"/>
              </a:rPr>
              <a:t>'+'</a:t>
            </a:r>
            <a:r>
              <a:rPr b="1" lang="en" sz="950">
                <a:solidFill>
                  <a:schemeClr val="dk1"/>
                </a:solidFill>
                <a:highlight>
                  <a:srgbClr val="FFFFFE"/>
                </a:highlight>
                <a:latin typeface="Quicksand"/>
                <a:ea typeface="Quicksand"/>
                <a:cs typeface="Quicksand"/>
                <a:sym typeface="Quicksand"/>
              </a:rPr>
              <a:t>, com_add.imag, </a:t>
            </a:r>
            <a:r>
              <a:rPr b="1" lang="en" sz="950">
                <a:solidFill>
                  <a:srgbClr val="A31515"/>
                </a:solidFill>
                <a:highlight>
                  <a:srgbClr val="FFFFFE"/>
                </a:highlight>
                <a:latin typeface="Quicksand"/>
                <a:ea typeface="Quicksand"/>
                <a:cs typeface="Quicksand"/>
                <a:sym typeface="Quicksand"/>
              </a:rPr>
              <a:t>'j'</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a:t>
            </a:r>
            <a:r>
              <a:rPr b="1" lang="en" sz="950">
                <a:solidFill>
                  <a:srgbClr val="0000FF"/>
                </a:solidFill>
                <a:highlight>
                  <a:srgbClr val="FFFFFE"/>
                </a:highlight>
                <a:latin typeface="Quicksand"/>
                <a:ea typeface="Quicksand"/>
                <a:cs typeface="Quicksand"/>
                <a:sym typeface="Quicksand"/>
              </a:rPr>
              <a:t>def</a:t>
            </a:r>
            <a:r>
              <a:rPr b="1" lang="en" sz="950">
                <a:solidFill>
                  <a:schemeClr val="dk1"/>
                </a:solidFill>
                <a:highlight>
                  <a:srgbClr val="FFFFFE"/>
                </a:highlight>
                <a:latin typeface="Quicksand"/>
                <a:ea typeface="Quicksand"/>
                <a:cs typeface="Quicksand"/>
                <a:sym typeface="Quicksand"/>
              </a:rPr>
              <a:t> </a:t>
            </a:r>
            <a:r>
              <a:rPr b="1" lang="en" sz="950">
                <a:solidFill>
                  <a:srgbClr val="795E26"/>
                </a:solidFill>
                <a:highlight>
                  <a:srgbClr val="FFFFFE"/>
                </a:highlight>
                <a:latin typeface="Quicksand"/>
                <a:ea typeface="Quicksand"/>
                <a:cs typeface="Quicksand"/>
                <a:sym typeface="Quicksand"/>
              </a:rPr>
              <a:t>add_data</a:t>
            </a:r>
            <a:r>
              <a:rPr b="1" lang="en" sz="950">
                <a:solidFill>
                  <a:schemeClr val="dk1"/>
                </a:solidFill>
                <a:highlight>
                  <a:srgbClr val="FFFFFE"/>
                </a:highlight>
                <a:latin typeface="Quicksand"/>
                <a:ea typeface="Quicksand"/>
                <a:cs typeface="Quicksand"/>
                <a:sym typeface="Quicksand"/>
              </a:rPr>
              <a:t>(</a:t>
            </a:r>
            <a:r>
              <a:rPr b="1" lang="en" sz="950">
                <a:solidFill>
                  <a:srgbClr val="001080"/>
                </a:solidFill>
                <a:highlight>
                  <a:srgbClr val="FFFFFE"/>
                </a:highlight>
                <a:latin typeface="Quicksand"/>
                <a:ea typeface="Quicksand"/>
                <a:cs typeface="Quicksand"/>
                <a:sym typeface="Quicksand"/>
              </a:rPr>
              <a:t>com_add</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        </a:t>
            </a:r>
            <a:r>
              <a:rPr b="1" lang="en" sz="950">
                <a:solidFill>
                  <a:srgbClr val="795E26"/>
                </a:solidFill>
                <a:highlight>
                  <a:srgbClr val="FFFFFE"/>
                </a:highlight>
                <a:latin typeface="Quicksand"/>
                <a:ea typeface="Quicksand"/>
                <a:cs typeface="Quicksand"/>
                <a:sym typeface="Quicksand"/>
              </a:rPr>
              <a:t>print</a:t>
            </a:r>
            <a:r>
              <a:rPr b="1" lang="en" sz="950">
                <a:solidFill>
                  <a:schemeClr val="dk1"/>
                </a:solidFill>
                <a:highlight>
                  <a:srgbClr val="FFFFFE"/>
                </a:highlight>
                <a:latin typeface="Quicksand"/>
                <a:ea typeface="Quicksand"/>
                <a:cs typeface="Quicksand"/>
                <a:sym typeface="Quicksand"/>
              </a:rPr>
              <a:t>(</a:t>
            </a:r>
            <a:r>
              <a:rPr b="1" lang="en" sz="950">
                <a:solidFill>
                  <a:srgbClr val="A31515"/>
                </a:solidFill>
                <a:highlight>
                  <a:srgbClr val="FFFFFE"/>
                </a:highlight>
                <a:latin typeface="Quicksand"/>
                <a:ea typeface="Quicksand"/>
                <a:cs typeface="Quicksand"/>
                <a:sym typeface="Quicksand"/>
              </a:rPr>
              <a:t>"The addition is:"</a:t>
            </a:r>
            <a:r>
              <a:rPr b="1" lang="en" sz="950">
                <a:solidFill>
                  <a:schemeClr val="dk1"/>
                </a:solidFill>
                <a:highlight>
                  <a:srgbClr val="FFFFFE"/>
                </a:highlight>
                <a:latin typeface="Quicksand"/>
                <a:ea typeface="Quicksand"/>
                <a:cs typeface="Quicksand"/>
                <a:sym typeface="Quicksand"/>
              </a:rPr>
              <a:t>, num1.real+num2.real, </a:t>
            </a:r>
            <a:r>
              <a:rPr b="1" lang="en" sz="950">
                <a:solidFill>
                  <a:srgbClr val="A31515"/>
                </a:solidFill>
                <a:highlight>
                  <a:srgbClr val="FFFFFE"/>
                </a:highlight>
                <a:latin typeface="Quicksand"/>
                <a:ea typeface="Quicksand"/>
                <a:cs typeface="Quicksand"/>
                <a:sym typeface="Quicksand"/>
              </a:rPr>
              <a:t>'+'</a:t>
            </a:r>
            <a:r>
              <a:rPr b="1" lang="en" sz="950">
                <a:solidFill>
                  <a:schemeClr val="dk1"/>
                </a:solidFill>
                <a:highlight>
                  <a:srgbClr val="FFFFFE"/>
                </a:highlight>
                <a:latin typeface="Quicksand"/>
                <a:ea typeface="Quicksand"/>
                <a:cs typeface="Quicksand"/>
                <a:sym typeface="Quicksand"/>
              </a:rPr>
              <a:t>, num1.imag+num2.imag, </a:t>
            </a:r>
            <a:r>
              <a:rPr b="1" lang="en" sz="950">
                <a:solidFill>
                  <a:srgbClr val="A31515"/>
                </a:solidFill>
                <a:highlight>
                  <a:srgbClr val="FFFFFE"/>
                </a:highlight>
                <a:latin typeface="Quicksand"/>
                <a:ea typeface="Quicksand"/>
                <a:cs typeface="Quicksand"/>
                <a:sym typeface="Quicksand"/>
              </a:rPr>
              <a:t>'j'</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rgbClr val="008000"/>
                </a:solidFill>
                <a:highlight>
                  <a:srgbClr val="FFFFFE"/>
                </a:highlight>
                <a:latin typeface="Quicksand"/>
                <a:ea typeface="Quicksand"/>
                <a:cs typeface="Quicksand"/>
                <a:sym typeface="Quicksand"/>
              </a:rPr>
              <a:t># Create a new ComplexNumber object</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num1 = ComplexNumber(</a:t>
            </a:r>
            <a:r>
              <a:rPr b="1" lang="en" sz="950">
                <a:solidFill>
                  <a:srgbClr val="09885A"/>
                </a:solidFill>
                <a:highlight>
                  <a:srgbClr val="FFFFFE"/>
                </a:highlight>
                <a:latin typeface="Quicksand"/>
                <a:ea typeface="Quicksand"/>
                <a:cs typeface="Quicksand"/>
                <a:sym typeface="Quicksand"/>
              </a:rPr>
              <a:t>2</a:t>
            </a:r>
            <a:r>
              <a:rPr b="1" lang="en" sz="950">
                <a:solidFill>
                  <a:schemeClr val="dk1"/>
                </a:solidFill>
                <a:highlight>
                  <a:srgbClr val="FFFFFE"/>
                </a:highlight>
                <a:latin typeface="Quicksand"/>
                <a:ea typeface="Quicksand"/>
                <a:cs typeface="Quicksand"/>
                <a:sym typeface="Quicksand"/>
              </a:rPr>
              <a:t>, </a:t>
            </a:r>
            <a:r>
              <a:rPr b="1" lang="en" sz="950">
                <a:solidFill>
                  <a:srgbClr val="09885A"/>
                </a:solidFill>
                <a:highlight>
                  <a:srgbClr val="FFFFFE"/>
                </a:highlight>
                <a:latin typeface="Quicksand"/>
                <a:ea typeface="Quicksand"/>
                <a:cs typeface="Quicksand"/>
                <a:sym typeface="Quicksand"/>
              </a:rPr>
              <a:t>3</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num2 = ComplexNumber(</a:t>
            </a:r>
            <a:r>
              <a:rPr b="1" lang="en" sz="950">
                <a:solidFill>
                  <a:srgbClr val="09885A"/>
                </a:solidFill>
                <a:highlight>
                  <a:srgbClr val="FFFFFE"/>
                </a:highlight>
                <a:latin typeface="Quicksand"/>
                <a:ea typeface="Quicksand"/>
                <a:cs typeface="Quicksand"/>
                <a:sym typeface="Quicksand"/>
              </a:rPr>
              <a:t>10</a:t>
            </a:r>
            <a:r>
              <a:rPr b="1" lang="en" sz="950">
                <a:solidFill>
                  <a:schemeClr val="dk1"/>
                </a:solidFill>
                <a:highlight>
                  <a:srgbClr val="FFFFFE"/>
                </a:highlight>
                <a:latin typeface="Quicksand"/>
                <a:ea typeface="Quicksand"/>
                <a:cs typeface="Quicksand"/>
                <a:sym typeface="Quicksand"/>
              </a:rPr>
              <a:t>, </a:t>
            </a:r>
            <a:r>
              <a:rPr b="1" lang="en" sz="950">
                <a:solidFill>
                  <a:srgbClr val="09885A"/>
                </a:solidFill>
                <a:highlight>
                  <a:srgbClr val="FFFFFE"/>
                </a:highlight>
                <a:latin typeface="Quicksand"/>
                <a:ea typeface="Quicksand"/>
                <a:cs typeface="Quicksand"/>
                <a:sym typeface="Quicksand"/>
              </a:rPr>
              <a:t>20</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rgbClr val="008000"/>
                </a:solidFill>
                <a:highlight>
                  <a:srgbClr val="FFFFFE"/>
                </a:highlight>
                <a:latin typeface="Quicksand"/>
                <a:ea typeface="Quicksand"/>
                <a:cs typeface="Quicksand"/>
                <a:sym typeface="Quicksand"/>
              </a:rPr>
              <a:t># Call get_data() method</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rgbClr val="008000"/>
                </a:solidFill>
                <a:highlight>
                  <a:srgbClr val="FFFFFE"/>
                </a:highlight>
                <a:latin typeface="Quicksand"/>
                <a:ea typeface="Quicksand"/>
                <a:cs typeface="Quicksand"/>
                <a:sym typeface="Quicksand"/>
              </a:rPr>
              <a:t># Output: 2+3j</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num1.get_data()</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num2.get_data()</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num1.add_data()</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950">
                <a:solidFill>
                  <a:schemeClr val="dk1"/>
                </a:solidFill>
                <a:highlight>
                  <a:srgbClr val="FFFFFE"/>
                </a:highlight>
                <a:latin typeface="Quicksand"/>
                <a:ea typeface="Quicksand"/>
                <a:cs typeface="Quicksand"/>
                <a:sym typeface="Quicksand"/>
              </a:rPr>
              <a:t>num2.add_data()</a:t>
            </a:r>
            <a:endParaRPr b="1" sz="1200">
              <a:solidFill>
                <a:srgbClr val="0000FF"/>
              </a:solidFill>
              <a:highlight>
                <a:srgbClr val="FFFFFE"/>
              </a:highlight>
              <a:latin typeface="Quicksand"/>
              <a:ea typeface="Quicksand"/>
              <a:cs typeface="Quicksand"/>
              <a:sym typeface="Quicksa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33"/>
          <p:cNvGrpSpPr/>
          <p:nvPr/>
        </p:nvGrpSpPr>
        <p:grpSpPr>
          <a:xfrm>
            <a:off x="7631947" y="671363"/>
            <a:ext cx="636814" cy="120078"/>
            <a:chOff x="8209059" y="198000"/>
            <a:chExt cx="636814" cy="120078"/>
          </a:xfrm>
        </p:grpSpPr>
        <p:sp>
          <p:nvSpPr>
            <p:cNvPr id="456" name="Google Shape;456;p3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33"/>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0" name="Google Shape;460;p33"/>
          <p:cNvGrpSpPr/>
          <p:nvPr/>
        </p:nvGrpSpPr>
        <p:grpSpPr>
          <a:xfrm>
            <a:off x="7631947" y="671363"/>
            <a:ext cx="636814" cy="120078"/>
            <a:chOff x="8209059" y="198000"/>
            <a:chExt cx="636814" cy="120078"/>
          </a:xfrm>
        </p:grpSpPr>
        <p:sp>
          <p:nvSpPr>
            <p:cNvPr id="461" name="Google Shape;461;p3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33"/>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Types of Instances</a:t>
            </a:r>
            <a:endParaRPr b="0" i="0" sz="3600" u="none" cap="none" strike="noStrike">
              <a:solidFill>
                <a:srgbClr val="011635"/>
              </a:solidFill>
              <a:latin typeface="Bebas Neue"/>
              <a:ea typeface="Bebas Neue"/>
              <a:cs typeface="Bebas Neue"/>
              <a:sym typeface="Bebas Neue"/>
            </a:endParaRPr>
          </a:p>
        </p:txBody>
      </p:sp>
      <p:sp>
        <p:nvSpPr>
          <p:cNvPr id="465" name="Google Shape;465;p33"/>
          <p:cNvSpPr txBox="1"/>
          <p:nvPr/>
        </p:nvSpPr>
        <p:spPr>
          <a:xfrm flipH="1">
            <a:off x="4361100" y="1701600"/>
            <a:ext cx="4349400" cy="1740300"/>
          </a:xfrm>
          <a:prstGeom prst="rect">
            <a:avLst/>
          </a:prstGeom>
          <a:noFill/>
          <a:ln>
            <a:noFill/>
          </a:ln>
        </p:spPr>
        <p:txBody>
          <a:bodyPr anchorCtr="0" anchor="ctr" bIns="0" lIns="0" spcFirstLastPara="1" rIns="0" wrap="square" tIns="0">
            <a:noAutofit/>
          </a:bodyPr>
          <a:lstStyle/>
          <a:p>
            <a:pPr indent="0" lvl="0" marL="0" rtl="0" algn="l">
              <a:spcBef>
                <a:spcPts val="1400"/>
              </a:spcBef>
              <a:spcAft>
                <a:spcPts val="0"/>
              </a:spcAft>
              <a:buNone/>
            </a:pPr>
            <a:r>
              <a:rPr b="1" lang="en" sz="1525">
                <a:solidFill>
                  <a:schemeClr val="dk1"/>
                </a:solidFill>
                <a:latin typeface="Quicksand"/>
                <a:ea typeface="Quicksand"/>
                <a:cs typeface="Quicksand"/>
                <a:sym typeface="Quicksand"/>
              </a:rPr>
              <a:t>Two types of instances are used in a class</a:t>
            </a:r>
            <a:endParaRPr b="1" sz="1525">
              <a:solidFill>
                <a:schemeClr val="dk1"/>
              </a:solidFill>
              <a:latin typeface="Quicksand"/>
              <a:ea typeface="Quicksand"/>
              <a:cs typeface="Quicksand"/>
              <a:sym typeface="Quicksand"/>
            </a:endParaRPr>
          </a:p>
          <a:p>
            <a:pPr indent="-325437" lvl="0" marL="457200" rtl="0" algn="just">
              <a:lnSpc>
                <a:spcPct val="115000"/>
              </a:lnSpc>
              <a:spcBef>
                <a:spcPts val="1400"/>
              </a:spcBef>
              <a:spcAft>
                <a:spcPts val="0"/>
              </a:spcAft>
              <a:buClr>
                <a:schemeClr val="dk1"/>
              </a:buClr>
              <a:buSzPts val="1525"/>
              <a:buFont typeface="Quicksand"/>
              <a:buChar char="●"/>
            </a:pPr>
            <a:r>
              <a:rPr b="1" lang="en" sz="1525">
                <a:solidFill>
                  <a:srgbClr val="0000FF"/>
                </a:solidFill>
                <a:latin typeface="Quicksand"/>
                <a:ea typeface="Quicksand"/>
                <a:cs typeface="Quicksand"/>
                <a:sym typeface="Quicksand"/>
              </a:rPr>
              <a:t>Accessor Methods</a:t>
            </a:r>
            <a:r>
              <a:rPr b="1" lang="en" sz="1525">
                <a:solidFill>
                  <a:schemeClr val="dk1"/>
                </a:solidFill>
                <a:latin typeface="Quicksand"/>
                <a:ea typeface="Quicksand"/>
                <a:cs typeface="Quicksand"/>
                <a:sym typeface="Quicksand"/>
              </a:rPr>
              <a:t> - Only accessing or fetching values of the variables</a:t>
            </a:r>
            <a:endParaRPr b="1" sz="1525">
              <a:solidFill>
                <a:schemeClr val="dk1"/>
              </a:solidFill>
              <a:latin typeface="Quicksand"/>
              <a:ea typeface="Quicksand"/>
              <a:cs typeface="Quicksand"/>
              <a:sym typeface="Quicksand"/>
            </a:endParaRPr>
          </a:p>
          <a:p>
            <a:pPr indent="-325437" lvl="0" marL="457200" rtl="0" algn="just">
              <a:lnSpc>
                <a:spcPct val="115000"/>
              </a:lnSpc>
              <a:spcBef>
                <a:spcPts val="0"/>
              </a:spcBef>
              <a:spcAft>
                <a:spcPts val="0"/>
              </a:spcAft>
              <a:buClr>
                <a:schemeClr val="dk1"/>
              </a:buClr>
              <a:buSzPts val="1525"/>
              <a:buFont typeface="Quicksand"/>
              <a:buChar char="●"/>
            </a:pPr>
            <a:r>
              <a:rPr b="1" lang="en" sz="1525">
                <a:solidFill>
                  <a:srgbClr val="0000FF"/>
                </a:solidFill>
                <a:latin typeface="Quicksand"/>
                <a:ea typeface="Quicksand"/>
                <a:cs typeface="Quicksand"/>
                <a:sym typeface="Quicksand"/>
              </a:rPr>
              <a:t>Mutator Methods</a:t>
            </a:r>
            <a:r>
              <a:rPr b="1" lang="en" sz="1525">
                <a:solidFill>
                  <a:schemeClr val="dk1"/>
                </a:solidFill>
                <a:latin typeface="Quicksand"/>
                <a:ea typeface="Quicksand"/>
                <a:cs typeface="Quicksand"/>
                <a:sym typeface="Quicksand"/>
              </a:rPr>
              <a:t> - Allows to modify the values of the variables</a:t>
            </a:r>
            <a:endParaRPr b="1" sz="1525">
              <a:solidFill>
                <a:schemeClr val="dk1"/>
              </a:solidFill>
              <a:latin typeface="Quicksand"/>
              <a:ea typeface="Quicksand"/>
              <a:cs typeface="Quicksand"/>
              <a:sym typeface="Quicksand"/>
            </a:endParaRPr>
          </a:p>
        </p:txBody>
      </p:sp>
      <p:pic>
        <p:nvPicPr>
          <p:cNvPr id="466" name="Google Shape;466;p33"/>
          <p:cNvPicPr preferRelativeResize="0"/>
          <p:nvPr/>
        </p:nvPicPr>
        <p:blipFill>
          <a:blip r:embed="rId3">
            <a:alphaModFix/>
          </a:blip>
          <a:stretch>
            <a:fillRect/>
          </a:stretch>
        </p:blipFill>
        <p:spPr>
          <a:xfrm>
            <a:off x="540125" y="1118825"/>
            <a:ext cx="382097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34"/>
          <p:cNvGrpSpPr/>
          <p:nvPr/>
        </p:nvGrpSpPr>
        <p:grpSpPr>
          <a:xfrm>
            <a:off x="7631947" y="671363"/>
            <a:ext cx="636814" cy="120078"/>
            <a:chOff x="8209059" y="198000"/>
            <a:chExt cx="636814" cy="120078"/>
          </a:xfrm>
        </p:grpSpPr>
        <p:sp>
          <p:nvSpPr>
            <p:cNvPr id="472" name="Google Shape;472;p3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3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6" name="Google Shape;476;p34"/>
          <p:cNvGrpSpPr/>
          <p:nvPr/>
        </p:nvGrpSpPr>
        <p:grpSpPr>
          <a:xfrm>
            <a:off x="7631947" y="671363"/>
            <a:ext cx="636814" cy="120078"/>
            <a:chOff x="8209059" y="198000"/>
            <a:chExt cx="636814" cy="120078"/>
          </a:xfrm>
        </p:grpSpPr>
        <p:sp>
          <p:nvSpPr>
            <p:cNvPr id="477" name="Google Shape;477;p3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0" name="Google Shape;480;p3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2700">
                <a:solidFill>
                  <a:srgbClr val="011635"/>
                </a:solidFill>
                <a:latin typeface="Bebas Neue"/>
                <a:ea typeface="Bebas Neue"/>
                <a:cs typeface="Bebas Neue"/>
                <a:sym typeface="Bebas Neue"/>
              </a:rPr>
              <a:t>Sample Program to demonstrate Accessor &amp; Mutator</a:t>
            </a:r>
            <a:endParaRPr sz="2700">
              <a:solidFill>
                <a:srgbClr val="011635"/>
              </a:solidFill>
              <a:latin typeface="Bebas Neue"/>
              <a:ea typeface="Bebas Neue"/>
              <a:cs typeface="Bebas Neue"/>
              <a:sym typeface="Bebas Neue"/>
            </a:endParaRPr>
          </a:p>
        </p:txBody>
      </p:sp>
      <p:sp>
        <p:nvSpPr>
          <p:cNvPr id="481" name="Google Shape;481;p34"/>
          <p:cNvSpPr txBox="1"/>
          <p:nvPr/>
        </p:nvSpPr>
        <p:spPr>
          <a:xfrm>
            <a:off x="101400" y="1013725"/>
            <a:ext cx="45036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783F04"/>
                </a:solidFill>
                <a:highlight>
                  <a:srgbClr val="FFFFFE"/>
                </a:highlight>
                <a:latin typeface="Quicksand"/>
                <a:ea typeface="Quicksand"/>
                <a:cs typeface="Quicksand"/>
                <a:sym typeface="Quicksand"/>
              </a:rPr>
              <a:t>#Class Definition</a:t>
            </a:r>
            <a:endParaRPr b="1" sz="1200">
              <a:solidFill>
                <a:srgbClr val="783F04"/>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OnlineStudent:    </a:t>
            </a:r>
            <a:r>
              <a:rPr b="1" lang="en" sz="1200">
                <a:solidFill>
                  <a:srgbClr val="008000"/>
                </a:solidFill>
                <a:highlight>
                  <a:srgbClr val="FFFFFE"/>
                </a:highlight>
                <a:latin typeface="Quicksand"/>
                <a:ea typeface="Quicksand"/>
                <a:cs typeface="Quicksand"/>
                <a:sym typeface="Quicksand"/>
              </a:rPr>
              <a:t>#Class namespace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platform =</a:t>
            </a:r>
            <a:r>
              <a:rPr b="1" lang="en" sz="1200">
                <a:solidFill>
                  <a:srgbClr val="A31515"/>
                </a:solidFill>
                <a:highlight>
                  <a:srgbClr val="FFFFFE"/>
                </a:highlight>
                <a:latin typeface="Quicksand"/>
                <a:ea typeface="Quicksand"/>
                <a:cs typeface="Quicksand"/>
                <a:sym typeface="Quicksand"/>
              </a:rPr>
              <a:t>"vityarthi"</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#Class or Static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#It is common to all the objects</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name</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m1</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m2</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m3</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#Constructor</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.name = name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 = m1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.m2 = m2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.m3 = m3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average</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#A Method to calculate an average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return((</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.m2+</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.m3)/</a:t>
            </a:r>
            <a:r>
              <a:rPr b="1" lang="en" sz="1200">
                <a:solidFill>
                  <a:srgbClr val="09885A"/>
                </a:solidFill>
                <a:highlight>
                  <a:srgbClr val="FFFFFE"/>
                </a:highlight>
                <a:latin typeface="Quicksand"/>
                <a:ea typeface="Quicksand"/>
                <a:cs typeface="Quicksand"/>
                <a:sym typeface="Quicksand"/>
              </a:rPr>
              <a:t>3</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get_data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#Accessor to fetch the data</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AF00DB"/>
                </a:solidFill>
                <a:highlight>
                  <a:srgbClr val="FFFFFE"/>
                </a:highlight>
                <a:latin typeface="Quicksand"/>
                <a:ea typeface="Quicksand"/>
                <a:cs typeface="Quicksand"/>
                <a:sym typeface="Quicksand"/>
              </a:rPr>
              <a:t>return</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.name,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.m2,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.m3)</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modify_data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name</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mark</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#Mutator to modify the data</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.name = name</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 = mark</a:t>
            </a:r>
            <a:endParaRPr b="1" sz="1200">
              <a:solidFill>
                <a:srgbClr val="274E13"/>
              </a:solidFill>
              <a:highlight>
                <a:srgbClr val="FFFFFE"/>
              </a:highlight>
              <a:latin typeface="Quicksand"/>
              <a:ea typeface="Quicksand"/>
              <a:cs typeface="Quicksand"/>
              <a:sym typeface="Quicksand"/>
            </a:endParaRPr>
          </a:p>
        </p:txBody>
      </p:sp>
      <p:sp>
        <p:nvSpPr>
          <p:cNvPr id="482" name="Google Shape;482;p34"/>
          <p:cNvSpPr txBox="1"/>
          <p:nvPr/>
        </p:nvSpPr>
        <p:spPr>
          <a:xfrm>
            <a:off x="4441075" y="1017725"/>
            <a:ext cx="5529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008000"/>
                </a:solidFill>
                <a:highlight>
                  <a:srgbClr val="FFFFFE"/>
                </a:highlight>
                <a:latin typeface="Quicksand"/>
                <a:ea typeface="Quicksand"/>
                <a:cs typeface="Quicksand"/>
                <a:sym typeface="Quicksand"/>
              </a:rPr>
              <a:t>#Object Creation</a:t>
            </a:r>
            <a:endParaRPr b="1" sz="10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chemeClr val="dk1"/>
                </a:solidFill>
                <a:highlight>
                  <a:srgbClr val="FFFFFE"/>
                </a:highlight>
                <a:latin typeface="Quicksand"/>
                <a:ea typeface="Quicksand"/>
                <a:cs typeface="Quicksand"/>
                <a:sym typeface="Quicksand"/>
              </a:rPr>
              <a:t>student1 = OnlineStudent(</a:t>
            </a:r>
            <a:r>
              <a:rPr b="1" lang="en" sz="1050">
                <a:solidFill>
                  <a:srgbClr val="A31515"/>
                </a:solidFill>
                <a:highlight>
                  <a:srgbClr val="FFFFFE"/>
                </a:highlight>
                <a:latin typeface="Quicksand"/>
                <a:ea typeface="Quicksand"/>
                <a:cs typeface="Quicksand"/>
                <a:sym typeface="Quicksand"/>
              </a:rPr>
              <a:t>'Jesse'</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56</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67</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78</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chemeClr val="dk1"/>
                </a:solidFill>
                <a:highlight>
                  <a:srgbClr val="FFFFFE"/>
                </a:highlight>
                <a:latin typeface="Quicksand"/>
                <a:ea typeface="Quicksand"/>
                <a:cs typeface="Quicksand"/>
                <a:sym typeface="Quicksand"/>
              </a:rPr>
              <a:t>student2 = OnlineStudent(</a:t>
            </a:r>
            <a:r>
              <a:rPr b="1" lang="en" sz="1050">
                <a:solidFill>
                  <a:srgbClr val="A31515"/>
                </a:solidFill>
                <a:highlight>
                  <a:srgbClr val="FFFFFE"/>
                </a:highlight>
                <a:latin typeface="Quicksand"/>
                <a:ea typeface="Quicksand"/>
                <a:cs typeface="Quicksand"/>
                <a:sym typeface="Quicksand"/>
              </a:rPr>
              <a:t>'Jose'</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67</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78</a:t>
            </a:r>
            <a:r>
              <a:rPr b="1" lang="en" sz="1050">
                <a:solidFill>
                  <a:schemeClr val="dk1"/>
                </a:solidFill>
                <a:highlight>
                  <a:srgbClr val="FFFFFE"/>
                </a:highlight>
                <a:latin typeface="Quicksand"/>
                <a:ea typeface="Quicksand"/>
                <a:cs typeface="Quicksand"/>
                <a:sym typeface="Quicksand"/>
              </a:rPr>
              <a:t>,</a:t>
            </a:r>
            <a:r>
              <a:rPr b="1" lang="en" sz="1050">
                <a:solidFill>
                  <a:srgbClr val="09885A"/>
                </a:solidFill>
                <a:highlight>
                  <a:srgbClr val="FFFFFE"/>
                </a:highlight>
                <a:latin typeface="Quicksand"/>
                <a:ea typeface="Quicksand"/>
                <a:cs typeface="Quicksand"/>
                <a:sym typeface="Quicksand"/>
              </a:rPr>
              <a:t>89</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(OnlineStudent.platform, </a:t>
            </a:r>
            <a:r>
              <a:rPr b="1" lang="en" sz="1050">
                <a:solidFill>
                  <a:srgbClr val="A31515"/>
                </a:solidFill>
                <a:highlight>
                  <a:srgbClr val="FFFFFE"/>
                </a:highlight>
                <a:latin typeface="Quicksand"/>
                <a:ea typeface="Quicksand"/>
                <a:cs typeface="Quicksand"/>
                <a:sym typeface="Quicksand"/>
              </a:rPr>
              <a:t>"Students Score Card"</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Student 1 Average is"</a:t>
            </a:r>
            <a:r>
              <a:rPr b="1" lang="en" sz="1050">
                <a:solidFill>
                  <a:schemeClr val="dk1"/>
                </a:solidFill>
                <a:highlight>
                  <a:srgbClr val="FFFFFE"/>
                </a:highlight>
                <a:latin typeface="Quicksand"/>
                <a:ea typeface="Quicksand"/>
                <a:cs typeface="Quicksand"/>
                <a:sym typeface="Quicksand"/>
              </a:rPr>
              <a:t>, student1.average())</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Student 2 Average is"</a:t>
            </a:r>
            <a:r>
              <a:rPr b="1" lang="en" sz="1050">
                <a:solidFill>
                  <a:schemeClr val="dk1"/>
                </a:solidFill>
                <a:highlight>
                  <a:srgbClr val="FFFFFE"/>
                </a:highlight>
                <a:latin typeface="Quicksand"/>
                <a:ea typeface="Quicksand"/>
                <a:cs typeface="Quicksand"/>
                <a:sym typeface="Quicksand"/>
              </a:rPr>
              <a:t>, student2.average())</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Student1 details are accessed"</a:t>
            </a:r>
            <a:r>
              <a:rPr b="1" lang="en" sz="1050">
                <a:solidFill>
                  <a:schemeClr val="dk1"/>
                </a:solidFill>
                <a:highlight>
                  <a:srgbClr val="FFFFFE"/>
                </a:highlight>
                <a:latin typeface="Quicksand"/>
                <a:ea typeface="Quicksand"/>
                <a:cs typeface="Quicksand"/>
                <a:sym typeface="Quicksand"/>
              </a:rPr>
              <a:t>,student1.get_data())</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Student2 details before modification"</a:t>
            </a:r>
            <a:r>
              <a:rPr b="1" lang="en" sz="1050">
                <a:solidFill>
                  <a:schemeClr val="dk1"/>
                </a:solidFill>
                <a:highlight>
                  <a:srgbClr val="FFFFFE"/>
                </a:highlight>
                <a:latin typeface="Quicksand"/>
                <a:ea typeface="Quicksand"/>
                <a:cs typeface="Quicksand"/>
                <a:sym typeface="Quicksand"/>
              </a:rPr>
              <a:t>,student2.get_data())</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chemeClr val="dk1"/>
                </a:solidFill>
                <a:highlight>
                  <a:srgbClr val="FFFFFE"/>
                </a:highlight>
                <a:latin typeface="Quicksand"/>
                <a:ea typeface="Quicksand"/>
                <a:cs typeface="Quicksand"/>
                <a:sym typeface="Quicksand"/>
              </a:rPr>
              <a:t>student2.modify_data(</a:t>
            </a:r>
            <a:r>
              <a:rPr b="1" lang="en" sz="1050">
                <a:solidFill>
                  <a:srgbClr val="A31515"/>
                </a:solidFill>
                <a:highlight>
                  <a:srgbClr val="FFFFFE"/>
                </a:highlight>
                <a:latin typeface="Quicksand"/>
                <a:ea typeface="Quicksand"/>
                <a:cs typeface="Quicksand"/>
                <a:sym typeface="Quicksand"/>
              </a:rPr>
              <a:t>'David'</a:t>
            </a:r>
            <a:r>
              <a:rPr b="1" lang="en" sz="1050">
                <a:solidFill>
                  <a:schemeClr val="dk1"/>
                </a:solidFill>
                <a:highlight>
                  <a:srgbClr val="FFFFFE"/>
                </a:highlight>
                <a:latin typeface="Quicksand"/>
                <a:ea typeface="Quicksand"/>
                <a:cs typeface="Quicksand"/>
                <a:sym typeface="Quicksand"/>
              </a:rPr>
              <a:t>, </a:t>
            </a:r>
            <a:r>
              <a:rPr b="1" lang="en" sz="1050">
                <a:solidFill>
                  <a:srgbClr val="09885A"/>
                </a:solidFill>
                <a:highlight>
                  <a:srgbClr val="FFFFFE"/>
                </a:highlight>
                <a:latin typeface="Quicksand"/>
                <a:ea typeface="Quicksand"/>
                <a:cs typeface="Quicksand"/>
                <a:sym typeface="Quicksand"/>
              </a:rPr>
              <a:t>100</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Student2 details after modification"</a:t>
            </a:r>
            <a:r>
              <a:rPr b="1" lang="en" sz="1050">
                <a:solidFill>
                  <a:schemeClr val="dk1"/>
                </a:solidFill>
                <a:highlight>
                  <a:srgbClr val="FFFFFE"/>
                </a:highlight>
                <a:latin typeface="Quicksand"/>
                <a:ea typeface="Quicksand"/>
                <a:cs typeface="Quicksand"/>
                <a:sym typeface="Quicksand"/>
              </a:rPr>
              <a:t>,student2.get_data())</a:t>
            </a:r>
            <a:endParaRPr b="1" sz="1050">
              <a:solidFill>
                <a:srgbClr val="008000"/>
              </a:solidFill>
              <a:highlight>
                <a:srgbClr val="FFFFFE"/>
              </a:highlight>
              <a:latin typeface="Quicksand"/>
              <a:ea typeface="Quicksand"/>
              <a:cs typeface="Quicksand"/>
              <a:sym typeface="Quicksand"/>
            </a:endParaRPr>
          </a:p>
        </p:txBody>
      </p:sp>
      <p:sp>
        <p:nvSpPr>
          <p:cNvPr id="483" name="Google Shape;483;p34"/>
          <p:cNvSpPr/>
          <p:nvPr/>
        </p:nvSpPr>
        <p:spPr>
          <a:xfrm>
            <a:off x="4747575" y="3675925"/>
            <a:ext cx="4232700" cy="13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484" name="Google Shape;484;p34"/>
          <p:cNvSpPr txBox="1"/>
          <p:nvPr/>
        </p:nvSpPr>
        <p:spPr>
          <a:xfrm>
            <a:off x="4745875" y="3675850"/>
            <a:ext cx="4503600" cy="1369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Output</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vityarthi Students Score Card</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The Student 1 Average is 67.0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The Student 2 Average is 78.0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The Student1 details are accessed ('Jesse', 56, 67, 78)</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The Student2 details before modification ('Jose', 67, 78, 89)</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100">
                <a:solidFill>
                  <a:schemeClr val="lt1"/>
                </a:solidFill>
                <a:latin typeface="Quicksand"/>
                <a:ea typeface="Quicksand"/>
                <a:cs typeface="Quicksand"/>
                <a:sym typeface="Quicksand"/>
              </a:rPr>
              <a:t>The Student2 details after modification ('David', 100, 78, 89)</a:t>
            </a:r>
            <a:endParaRPr b="1" sz="1100">
              <a:solidFill>
                <a:schemeClr val="lt1"/>
              </a:solidFill>
              <a:latin typeface="Quicksand"/>
              <a:ea typeface="Quicksand"/>
              <a:cs typeface="Quicksand"/>
              <a:sym typeface="Quicks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35"/>
          <p:cNvGrpSpPr/>
          <p:nvPr/>
        </p:nvGrpSpPr>
        <p:grpSpPr>
          <a:xfrm>
            <a:off x="7631947" y="671363"/>
            <a:ext cx="636814" cy="120078"/>
            <a:chOff x="8209059" y="198000"/>
            <a:chExt cx="636814" cy="120078"/>
          </a:xfrm>
        </p:grpSpPr>
        <p:sp>
          <p:nvSpPr>
            <p:cNvPr id="490" name="Google Shape;490;p3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 name="Google Shape;493;p3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35"/>
          <p:cNvGrpSpPr/>
          <p:nvPr/>
        </p:nvGrpSpPr>
        <p:grpSpPr>
          <a:xfrm>
            <a:off x="7631947" y="671363"/>
            <a:ext cx="636814" cy="120078"/>
            <a:chOff x="8209059" y="198000"/>
            <a:chExt cx="636814" cy="120078"/>
          </a:xfrm>
        </p:grpSpPr>
        <p:sp>
          <p:nvSpPr>
            <p:cNvPr id="495" name="Google Shape;495;p3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3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chemeClr val="lt1"/>
                </a:solidFill>
                <a:latin typeface="Bebas Neue"/>
                <a:ea typeface="Bebas Neue"/>
                <a:cs typeface="Bebas Neue"/>
                <a:sym typeface="Bebas Neue"/>
              </a:rPr>
              <a:t>Lms activity</a:t>
            </a:r>
            <a:endParaRPr b="0" i="0" sz="3600" u="none" cap="none" strike="noStrike">
              <a:solidFill>
                <a:schemeClr val="lt1"/>
              </a:solidFill>
              <a:latin typeface="Bebas Neue"/>
              <a:ea typeface="Bebas Neue"/>
              <a:cs typeface="Bebas Neue"/>
              <a:sym typeface="Bebas Neue"/>
            </a:endParaRPr>
          </a:p>
        </p:txBody>
      </p:sp>
      <p:sp>
        <p:nvSpPr>
          <p:cNvPr id="499" name="Google Shape;499;p35"/>
          <p:cNvSpPr txBox="1"/>
          <p:nvPr/>
        </p:nvSpPr>
        <p:spPr>
          <a:xfrm>
            <a:off x="1462250" y="1962500"/>
            <a:ext cx="5656500" cy="729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500">
                <a:solidFill>
                  <a:schemeClr val="dk1"/>
                </a:solidFill>
                <a:highlight>
                  <a:srgbClr val="FFFFFE"/>
                </a:highlight>
                <a:latin typeface="Quicksand"/>
                <a:ea typeface="Quicksand"/>
                <a:cs typeface="Quicksand"/>
                <a:sym typeface="Quicksand"/>
              </a:rPr>
              <a:t> </a:t>
            </a:r>
            <a:r>
              <a:rPr b="1" lang="en" sz="1500">
                <a:solidFill>
                  <a:srgbClr val="0000FF"/>
                </a:solidFill>
                <a:highlight>
                  <a:srgbClr val="FFFFFE"/>
                </a:highlight>
                <a:latin typeface="Quicksand"/>
                <a:ea typeface="Quicksand"/>
                <a:cs typeface="Quicksand"/>
                <a:sym typeface="Quicksand"/>
              </a:rPr>
              <a:t>def</a:t>
            </a:r>
            <a:r>
              <a:rPr b="1" lang="en" sz="1500">
                <a:solidFill>
                  <a:schemeClr val="dk1"/>
                </a:solidFill>
                <a:highlight>
                  <a:srgbClr val="FFFFFE"/>
                </a:highlight>
                <a:latin typeface="Quicksand"/>
                <a:ea typeface="Quicksand"/>
                <a:cs typeface="Quicksand"/>
                <a:sym typeface="Quicksand"/>
              </a:rPr>
              <a:t> </a:t>
            </a:r>
            <a:r>
              <a:rPr b="1" lang="en" sz="1500">
                <a:solidFill>
                  <a:srgbClr val="795E26"/>
                </a:solidFill>
                <a:highlight>
                  <a:srgbClr val="FFFFFE"/>
                </a:highlight>
                <a:latin typeface="Quicksand"/>
                <a:ea typeface="Quicksand"/>
                <a:cs typeface="Quicksand"/>
                <a:sym typeface="Quicksand"/>
              </a:rPr>
              <a:t>average</a:t>
            </a:r>
            <a:r>
              <a:rPr b="1" lang="en" sz="1500">
                <a:solidFill>
                  <a:schemeClr val="dk1"/>
                </a:solidFill>
                <a:highlight>
                  <a:srgbClr val="FFFFFE"/>
                </a:highlight>
                <a:latin typeface="Quicksand"/>
                <a:ea typeface="Quicksand"/>
                <a:cs typeface="Quicksand"/>
                <a:sym typeface="Quicksand"/>
              </a:rPr>
              <a:t>(</a:t>
            </a:r>
            <a:r>
              <a:rPr b="1" lang="en" sz="1500">
                <a:solidFill>
                  <a:srgbClr val="001080"/>
                </a:solidFill>
                <a:highlight>
                  <a:srgbClr val="FFFFFE"/>
                </a:highlight>
                <a:latin typeface="Quicksand"/>
                <a:ea typeface="Quicksand"/>
                <a:cs typeface="Quicksand"/>
                <a:sym typeface="Quicksand"/>
              </a:rPr>
              <a:t>self</a:t>
            </a:r>
            <a:r>
              <a:rPr b="1" lang="en" sz="1500">
                <a:solidFill>
                  <a:schemeClr val="dk1"/>
                </a:solidFill>
                <a:highlight>
                  <a:srgbClr val="FFFFFE"/>
                </a:highlight>
                <a:latin typeface="Quicksand"/>
                <a:ea typeface="Quicksand"/>
                <a:cs typeface="Quicksand"/>
                <a:sym typeface="Quicksand"/>
              </a:rPr>
              <a:t>):   </a:t>
            </a:r>
            <a:r>
              <a:rPr b="1" lang="en" sz="1500">
                <a:solidFill>
                  <a:srgbClr val="008000"/>
                </a:solidFill>
                <a:highlight>
                  <a:srgbClr val="FFFFFE"/>
                </a:highlight>
                <a:latin typeface="Quicksand"/>
                <a:ea typeface="Quicksand"/>
                <a:cs typeface="Quicksand"/>
                <a:sym typeface="Quicksand"/>
              </a:rPr>
              <a:t>#A Method to calculate an average</a:t>
            </a:r>
            <a:endParaRPr b="1" sz="15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500">
                <a:solidFill>
                  <a:schemeClr val="dk1"/>
                </a:solidFill>
                <a:highlight>
                  <a:srgbClr val="FFFFFE"/>
                </a:highlight>
                <a:latin typeface="Quicksand"/>
                <a:ea typeface="Quicksand"/>
                <a:cs typeface="Quicksand"/>
                <a:sym typeface="Quicksand"/>
              </a:rPr>
              <a:t>       return((</a:t>
            </a:r>
            <a:r>
              <a:rPr b="1" lang="en" sz="1500">
                <a:solidFill>
                  <a:srgbClr val="001080"/>
                </a:solidFill>
                <a:highlight>
                  <a:srgbClr val="FFFFFE"/>
                </a:highlight>
                <a:latin typeface="Quicksand"/>
                <a:ea typeface="Quicksand"/>
                <a:cs typeface="Quicksand"/>
                <a:sym typeface="Quicksand"/>
              </a:rPr>
              <a:t>self</a:t>
            </a:r>
            <a:r>
              <a:rPr b="1" lang="en" sz="1500">
                <a:solidFill>
                  <a:schemeClr val="dk1"/>
                </a:solidFill>
                <a:highlight>
                  <a:srgbClr val="FFFFFE"/>
                </a:highlight>
                <a:latin typeface="Quicksand"/>
                <a:ea typeface="Quicksand"/>
                <a:cs typeface="Quicksand"/>
                <a:sym typeface="Quicksand"/>
              </a:rPr>
              <a:t>.m1+</a:t>
            </a:r>
            <a:r>
              <a:rPr b="1" lang="en" sz="1500">
                <a:solidFill>
                  <a:srgbClr val="001080"/>
                </a:solidFill>
                <a:highlight>
                  <a:srgbClr val="FFFFFE"/>
                </a:highlight>
                <a:latin typeface="Quicksand"/>
                <a:ea typeface="Quicksand"/>
                <a:cs typeface="Quicksand"/>
                <a:sym typeface="Quicksand"/>
              </a:rPr>
              <a:t>self</a:t>
            </a:r>
            <a:r>
              <a:rPr b="1" lang="en" sz="1500">
                <a:solidFill>
                  <a:schemeClr val="dk1"/>
                </a:solidFill>
                <a:highlight>
                  <a:srgbClr val="FFFFFE"/>
                </a:highlight>
                <a:latin typeface="Quicksand"/>
                <a:ea typeface="Quicksand"/>
                <a:cs typeface="Quicksand"/>
                <a:sym typeface="Quicksand"/>
              </a:rPr>
              <a:t>.m2+</a:t>
            </a:r>
            <a:r>
              <a:rPr b="1" lang="en" sz="1500">
                <a:solidFill>
                  <a:srgbClr val="001080"/>
                </a:solidFill>
                <a:highlight>
                  <a:srgbClr val="FFFFFE"/>
                </a:highlight>
                <a:latin typeface="Quicksand"/>
                <a:ea typeface="Quicksand"/>
                <a:cs typeface="Quicksand"/>
                <a:sym typeface="Quicksand"/>
              </a:rPr>
              <a:t>self</a:t>
            </a:r>
            <a:r>
              <a:rPr b="1" lang="en" sz="1500">
                <a:solidFill>
                  <a:schemeClr val="dk1"/>
                </a:solidFill>
                <a:highlight>
                  <a:srgbClr val="FFFFFE"/>
                </a:highlight>
                <a:latin typeface="Quicksand"/>
                <a:ea typeface="Quicksand"/>
                <a:cs typeface="Quicksand"/>
                <a:sym typeface="Quicksand"/>
              </a:rPr>
              <a:t>.m3)/</a:t>
            </a:r>
            <a:r>
              <a:rPr b="1" lang="en" sz="1500">
                <a:solidFill>
                  <a:srgbClr val="09885A"/>
                </a:solidFill>
                <a:highlight>
                  <a:srgbClr val="FFFFFE"/>
                </a:highlight>
                <a:latin typeface="Quicksand"/>
                <a:ea typeface="Quicksand"/>
                <a:cs typeface="Quicksand"/>
                <a:sym typeface="Quicksand"/>
              </a:rPr>
              <a:t>3</a:t>
            </a:r>
            <a:r>
              <a:rPr b="1" lang="en" sz="1500">
                <a:solidFill>
                  <a:schemeClr val="dk1"/>
                </a:solidFill>
                <a:highlight>
                  <a:srgbClr val="FFFFFE"/>
                </a:highlight>
                <a:latin typeface="Quicksand"/>
                <a:ea typeface="Quicksand"/>
                <a:cs typeface="Quicksand"/>
                <a:sym typeface="Quicksand"/>
              </a:rPr>
              <a:t>)</a:t>
            </a:r>
            <a:endParaRPr b="1" sz="1500">
              <a:latin typeface="Quicksand"/>
              <a:ea typeface="Quicksand"/>
              <a:cs typeface="Quicksand"/>
              <a:sym typeface="Quicksa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6"/>
          <p:cNvGrpSpPr/>
          <p:nvPr/>
        </p:nvGrpSpPr>
        <p:grpSpPr>
          <a:xfrm>
            <a:off x="7631947" y="671363"/>
            <a:ext cx="636814" cy="120078"/>
            <a:chOff x="8209059" y="198000"/>
            <a:chExt cx="636814" cy="120078"/>
          </a:xfrm>
        </p:grpSpPr>
        <p:sp>
          <p:nvSpPr>
            <p:cNvPr id="505" name="Google Shape;505;p3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3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9" name="Google Shape;509;p36"/>
          <p:cNvGrpSpPr/>
          <p:nvPr/>
        </p:nvGrpSpPr>
        <p:grpSpPr>
          <a:xfrm>
            <a:off x="7631947" y="671363"/>
            <a:ext cx="636814" cy="120078"/>
            <a:chOff x="8209059" y="198000"/>
            <a:chExt cx="636814" cy="120078"/>
          </a:xfrm>
        </p:grpSpPr>
        <p:sp>
          <p:nvSpPr>
            <p:cNvPr id="510" name="Google Shape;510;p3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36"/>
          <p:cNvSpPr txBox="1"/>
          <p:nvPr/>
        </p:nvSpPr>
        <p:spPr>
          <a:xfrm>
            <a:off x="12135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500">
                <a:solidFill>
                  <a:srgbClr val="011635"/>
                </a:solidFill>
                <a:latin typeface="Bebas Neue"/>
                <a:ea typeface="Bebas Neue"/>
                <a:cs typeface="Bebas Neue"/>
                <a:sym typeface="Bebas Neue"/>
              </a:rPr>
              <a:t>Methods</a:t>
            </a:r>
            <a:r>
              <a:rPr lang="en" sz="3500">
                <a:solidFill>
                  <a:srgbClr val="011635"/>
                </a:solidFill>
                <a:latin typeface="Bebas Neue"/>
                <a:ea typeface="Bebas Neue"/>
                <a:cs typeface="Bebas Neue"/>
                <a:sym typeface="Bebas Neue"/>
              </a:rPr>
              <a:t> in python</a:t>
            </a:r>
            <a:endParaRPr b="0" i="0" sz="3500" u="none" cap="none" strike="noStrike">
              <a:solidFill>
                <a:srgbClr val="011635"/>
              </a:solidFill>
              <a:latin typeface="Bebas Neue"/>
              <a:ea typeface="Bebas Neue"/>
              <a:cs typeface="Bebas Neue"/>
              <a:sym typeface="Bebas Neue"/>
            </a:endParaRPr>
          </a:p>
        </p:txBody>
      </p:sp>
      <p:sp>
        <p:nvSpPr>
          <p:cNvPr id="514" name="Google Shape;514;p36"/>
          <p:cNvSpPr txBox="1"/>
          <p:nvPr/>
        </p:nvSpPr>
        <p:spPr>
          <a:xfrm flipH="1">
            <a:off x="4164000" y="1354075"/>
            <a:ext cx="4682400" cy="32634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0"/>
              </a:spcBef>
              <a:spcAft>
                <a:spcPts val="0"/>
              </a:spcAft>
              <a:buNone/>
            </a:pPr>
            <a:r>
              <a:rPr b="1" lang="en" sz="1500">
                <a:solidFill>
                  <a:schemeClr val="dk1"/>
                </a:solidFill>
                <a:latin typeface="Quicksand"/>
                <a:ea typeface="Quicksand"/>
                <a:cs typeface="Quicksand"/>
                <a:sym typeface="Quicksand"/>
              </a:rPr>
              <a:t>In Object-Oriented Programming, an object consists of properties and behavior.</a:t>
            </a:r>
            <a:endParaRPr b="1" sz="1500">
              <a:solidFill>
                <a:schemeClr val="dk1"/>
              </a:solidFill>
              <a:latin typeface="Quicksand"/>
              <a:ea typeface="Quicksand"/>
              <a:cs typeface="Quicksand"/>
              <a:sym typeface="Quicksand"/>
            </a:endParaRPr>
          </a:p>
          <a:p>
            <a:pPr indent="0" lvl="0" marL="0" rtl="0" algn="just">
              <a:lnSpc>
                <a:spcPct val="100000"/>
              </a:lnSpc>
              <a:spcBef>
                <a:spcPts val="0"/>
              </a:spcBef>
              <a:spcAft>
                <a:spcPts val="0"/>
              </a:spcAft>
              <a:buNone/>
            </a:pPr>
            <a:r>
              <a:t/>
            </a:r>
            <a:endParaRPr b="1" sz="1500">
              <a:solidFill>
                <a:schemeClr val="dk1"/>
              </a:solidFill>
              <a:latin typeface="Quicksand"/>
              <a:ea typeface="Quicksand"/>
              <a:cs typeface="Quicksand"/>
              <a:sym typeface="Quicksand"/>
            </a:endParaRPr>
          </a:p>
          <a:p>
            <a:pPr indent="0" lvl="0" marL="0" rtl="0" algn="just">
              <a:lnSpc>
                <a:spcPct val="100000"/>
              </a:lnSpc>
              <a:spcBef>
                <a:spcPts val="0"/>
              </a:spcBef>
              <a:spcAft>
                <a:spcPts val="0"/>
              </a:spcAft>
              <a:buNone/>
            </a:pPr>
            <a:r>
              <a:rPr b="1" lang="en" sz="1500">
                <a:solidFill>
                  <a:schemeClr val="dk1"/>
                </a:solidFill>
                <a:latin typeface="Quicksand"/>
                <a:ea typeface="Quicksand"/>
                <a:cs typeface="Quicksand"/>
                <a:sym typeface="Quicksand"/>
              </a:rPr>
              <a:t>In which, </a:t>
            </a:r>
            <a:endParaRPr b="1" sz="1500">
              <a:solidFill>
                <a:schemeClr val="dk1"/>
              </a:solidFill>
              <a:latin typeface="Quicksand"/>
              <a:ea typeface="Quicksand"/>
              <a:cs typeface="Quicksand"/>
              <a:sym typeface="Quicksand"/>
            </a:endParaRPr>
          </a:p>
          <a:p>
            <a:pPr indent="-273558" lvl="0" marL="365760" rtl="0" algn="just">
              <a:lnSpc>
                <a:spcPct val="100000"/>
              </a:lnSpc>
              <a:spcBef>
                <a:spcPts val="0"/>
              </a:spcBef>
              <a:spcAft>
                <a:spcPts val="0"/>
              </a:spcAft>
              <a:buClr>
                <a:schemeClr val="dk1"/>
              </a:buClr>
              <a:buSzPts val="1500"/>
              <a:buFont typeface="Quicksand"/>
              <a:buChar char="●"/>
            </a:pPr>
            <a:r>
              <a:rPr b="1" lang="en" sz="1500">
                <a:solidFill>
                  <a:schemeClr val="dk1"/>
                </a:solidFill>
                <a:latin typeface="Quicksand"/>
                <a:ea typeface="Quicksand"/>
                <a:cs typeface="Quicksand"/>
                <a:sym typeface="Quicksand"/>
              </a:rPr>
              <a:t>Properties of the object are defined by the attributes </a:t>
            </a:r>
            <a:endParaRPr b="1" sz="1500">
              <a:solidFill>
                <a:schemeClr val="dk1"/>
              </a:solidFill>
              <a:latin typeface="Quicksand"/>
              <a:ea typeface="Quicksand"/>
              <a:cs typeface="Quicksand"/>
              <a:sym typeface="Quicksand"/>
            </a:endParaRPr>
          </a:p>
          <a:p>
            <a:pPr indent="-273558" lvl="0" marL="365760" rtl="0" algn="just">
              <a:lnSpc>
                <a:spcPct val="100000"/>
              </a:lnSpc>
              <a:spcBef>
                <a:spcPts val="0"/>
              </a:spcBef>
              <a:spcAft>
                <a:spcPts val="0"/>
              </a:spcAft>
              <a:buClr>
                <a:schemeClr val="dk1"/>
              </a:buClr>
              <a:buSzPts val="1500"/>
              <a:buFont typeface="Quicksand"/>
              <a:buChar char="●"/>
            </a:pPr>
            <a:r>
              <a:rPr b="1" lang="en" sz="1500">
                <a:solidFill>
                  <a:schemeClr val="dk1"/>
                </a:solidFill>
                <a:latin typeface="Quicksand"/>
                <a:ea typeface="Quicksand"/>
                <a:cs typeface="Quicksand"/>
                <a:sym typeface="Quicksand"/>
              </a:rPr>
              <a:t>Likewise, the behavior is defined using methods. </a:t>
            </a:r>
            <a:endParaRPr b="1" sz="1500">
              <a:solidFill>
                <a:schemeClr val="dk1"/>
              </a:solidFill>
              <a:latin typeface="Quicksand"/>
              <a:ea typeface="Quicksand"/>
              <a:cs typeface="Quicksand"/>
              <a:sym typeface="Quicksand"/>
            </a:endParaRPr>
          </a:p>
          <a:p>
            <a:pPr indent="0" lvl="0" marL="0" rtl="0" algn="just">
              <a:lnSpc>
                <a:spcPct val="100000"/>
              </a:lnSpc>
              <a:spcBef>
                <a:spcPts val="1200"/>
              </a:spcBef>
              <a:spcAft>
                <a:spcPts val="0"/>
              </a:spcAft>
              <a:buNone/>
            </a:pPr>
            <a:r>
              <a:rPr b="1" lang="en" sz="1500">
                <a:solidFill>
                  <a:schemeClr val="dk1"/>
                </a:solidFill>
                <a:latin typeface="Quicksand"/>
                <a:ea typeface="Quicksand"/>
                <a:cs typeface="Quicksand"/>
                <a:sym typeface="Quicksand"/>
              </a:rPr>
              <a:t>These methods are defined inside a class. </a:t>
            </a:r>
            <a:endParaRPr b="1" sz="1500">
              <a:solidFill>
                <a:schemeClr val="dk1"/>
              </a:solidFill>
              <a:latin typeface="Quicksand"/>
              <a:ea typeface="Quicksand"/>
              <a:cs typeface="Quicksand"/>
              <a:sym typeface="Quicksand"/>
            </a:endParaRPr>
          </a:p>
          <a:p>
            <a:pPr indent="0" lvl="0" marL="0" rtl="0" algn="just">
              <a:lnSpc>
                <a:spcPct val="100000"/>
              </a:lnSpc>
              <a:spcBef>
                <a:spcPts val="1200"/>
              </a:spcBef>
              <a:spcAft>
                <a:spcPts val="0"/>
              </a:spcAft>
              <a:buNone/>
            </a:pPr>
            <a:r>
              <a:rPr b="1" lang="en" sz="1500">
                <a:solidFill>
                  <a:schemeClr val="dk1"/>
                </a:solidFill>
                <a:latin typeface="Quicksand"/>
                <a:ea typeface="Quicksand"/>
                <a:cs typeface="Quicksand"/>
                <a:sym typeface="Quicksand"/>
              </a:rPr>
              <a:t>These methods are the reusable piece of code that can be invoked/called at any point in the program.</a:t>
            </a:r>
            <a:endParaRPr sz="1800">
              <a:solidFill>
                <a:schemeClr val="dk1"/>
              </a:solidFill>
              <a:latin typeface="Oswald"/>
              <a:ea typeface="Oswald"/>
              <a:cs typeface="Oswald"/>
              <a:sym typeface="Oswald"/>
            </a:endParaRPr>
          </a:p>
          <a:p>
            <a:pPr indent="0" lvl="0" marL="0" rtl="0" algn="just">
              <a:lnSpc>
                <a:spcPct val="100000"/>
              </a:lnSpc>
              <a:spcBef>
                <a:spcPts val="1200"/>
              </a:spcBef>
              <a:spcAft>
                <a:spcPts val="0"/>
              </a:spcAft>
              <a:buNone/>
            </a:pPr>
            <a:r>
              <a:t/>
            </a:r>
            <a:endParaRPr b="1" sz="1500">
              <a:solidFill>
                <a:schemeClr val="dk1"/>
              </a:solidFill>
              <a:latin typeface="Quicksand"/>
              <a:ea typeface="Quicksand"/>
              <a:cs typeface="Quicksand"/>
              <a:sym typeface="Quicksand"/>
            </a:endParaRPr>
          </a:p>
        </p:txBody>
      </p:sp>
      <p:pic>
        <p:nvPicPr>
          <p:cNvPr id="515" name="Google Shape;515;p36"/>
          <p:cNvPicPr preferRelativeResize="0"/>
          <p:nvPr/>
        </p:nvPicPr>
        <p:blipFill>
          <a:blip r:embed="rId3">
            <a:alphaModFix/>
          </a:blip>
          <a:stretch>
            <a:fillRect/>
          </a:stretch>
        </p:blipFill>
        <p:spPr>
          <a:xfrm>
            <a:off x="498700" y="1354075"/>
            <a:ext cx="3593800" cy="359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cxnSp>
        <p:nvCxnSpPr>
          <p:cNvPr id="520" name="Google Shape;520;p37"/>
          <p:cNvCxnSpPr/>
          <p:nvPr/>
        </p:nvCxnSpPr>
        <p:spPr>
          <a:xfrm>
            <a:off x="1657975" y="1726250"/>
            <a:ext cx="9300" cy="429600"/>
          </a:xfrm>
          <a:prstGeom prst="straightConnector1">
            <a:avLst/>
          </a:prstGeom>
          <a:noFill/>
          <a:ln cap="flat" cmpd="sng" w="19050">
            <a:solidFill>
              <a:srgbClr val="0000FF"/>
            </a:solidFill>
            <a:prstDash val="solid"/>
            <a:round/>
            <a:headEnd len="med" w="med" type="none"/>
            <a:tailEnd len="med" w="med" type="none"/>
          </a:ln>
        </p:spPr>
      </p:cxnSp>
      <p:grpSp>
        <p:nvGrpSpPr>
          <p:cNvPr id="521" name="Google Shape;521;p37"/>
          <p:cNvGrpSpPr/>
          <p:nvPr/>
        </p:nvGrpSpPr>
        <p:grpSpPr>
          <a:xfrm>
            <a:off x="7631947" y="671363"/>
            <a:ext cx="636814" cy="120078"/>
            <a:chOff x="8209059" y="198000"/>
            <a:chExt cx="636814" cy="120078"/>
          </a:xfrm>
        </p:grpSpPr>
        <p:sp>
          <p:nvSpPr>
            <p:cNvPr id="522" name="Google Shape;522;p3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p3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6" name="Google Shape;526;p37"/>
          <p:cNvGrpSpPr/>
          <p:nvPr/>
        </p:nvGrpSpPr>
        <p:grpSpPr>
          <a:xfrm>
            <a:off x="7631947" y="671363"/>
            <a:ext cx="636814" cy="120078"/>
            <a:chOff x="8209059" y="198000"/>
            <a:chExt cx="636814" cy="120078"/>
          </a:xfrm>
        </p:grpSpPr>
        <p:sp>
          <p:nvSpPr>
            <p:cNvPr id="527" name="Google Shape;527;p3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p3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Three types of methods</a:t>
            </a:r>
            <a:endParaRPr b="0" i="0" sz="3600" u="none" cap="none" strike="noStrike">
              <a:solidFill>
                <a:srgbClr val="011635"/>
              </a:solidFill>
              <a:latin typeface="Bebas Neue"/>
              <a:ea typeface="Bebas Neue"/>
              <a:cs typeface="Bebas Neue"/>
              <a:sym typeface="Bebas Neue"/>
            </a:endParaRPr>
          </a:p>
        </p:txBody>
      </p:sp>
      <p:cxnSp>
        <p:nvCxnSpPr>
          <p:cNvPr id="531" name="Google Shape;531;p37"/>
          <p:cNvCxnSpPr/>
          <p:nvPr/>
        </p:nvCxnSpPr>
        <p:spPr>
          <a:xfrm>
            <a:off x="1379300" y="1731600"/>
            <a:ext cx="6516000" cy="12600"/>
          </a:xfrm>
          <a:prstGeom prst="straightConnector1">
            <a:avLst/>
          </a:prstGeom>
          <a:noFill/>
          <a:ln cap="flat" cmpd="sng" w="19050">
            <a:solidFill>
              <a:srgbClr val="0000FF"/>
            </a:solidFill>
            <a:prstDash val="solid"/>
            <a:round/>
            <a:headEnd len="med" w="med" type="none"/>
            <a:tailEnd len="med" w="med" type="none"/>
          </a:ln>
        </p:spPr>
      </p:cxnSp>
      <p:sp>
        <p:nvSpPr>
          <p:cNvPr id="532" name="Google Shape;532;p37"/>
          <p:cNvSpPr/>
          <p:nvPr/>
        </p:nvSpPr>
        <p:spPr>
          <a:xfrm>
            <a:off x="3359774" y="1082800"/>
            <a:ext cx="2278860" cy="469818"/>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1155CC"/>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37"/>
          <p:cNvCxnSpPr/>
          <p:nvPr/>
        </p:nvCxnSpPr>
        <p:spPr>
          <a:xfrm>
            <a:off x="4556725" y="1566150"/>
            <a:ext cx="3000" cy="162300"/>
          </a:xfrm>
          <a:prstGeom prst="straightConnector1">
            <a:avLst/>
          </a:prstGeom>
          <a:noFill/>
          <a:ln cap="flat" cmpd="sng" w="19050">
            <a:solidFill>
              <a:srgbClr val="0000FF"/>
            </a:solidFill>
            <a:prstDash val="solid"/>
            <a:round/>
            <a:headEnd len="med" w="med" type="none"/>
            <a:tailEnd len="med" w="med" type="none"/>
          </a:ln>
        </p:spPr>
      </p:cxnSp>
      <p:cxnSp>
        <p:nvCxnSpPr>
          <p:cNvPr id="534" name="Google Shape;534;p37"/>
          <p:cNvCxnSpPr/>
          <p:nvPr/>
        </p:nvCxnSpPr>
        <p:spPr>
          <a:xfrm>
            <a:off x="4542275" y="1723600"/>
            <a:ext cx="0" cy="410400"/>
          </a:xfrm>
          <a:prstGeom prst="straightConnector1">
            <a:avLst/>
          </a:prstGeom>
          <a:noFill/>
          <a:ln cap="flat" cmpd="sng" w="19050">
            <a:solidFill>
              <a:srgbClr val="0000FF"/>
            </a:solidFill>
            <a:prstDash val="solid"/>
            <a:round/>
            <a:headEnd len="med" w="med" type="none"/>
            <a:tailEnd len="med" w="med" type="none"/>
          </a:ln>
        </p:spPr>
      </p:cxnSp>
      <p:sp>
        <p:nvSpPr>
          <p:cNvPr id="535" name="Google Shape;535;p37"/>
          <p:cNvSpPr txBox="1"/>
          <p:nvPr/>
        </p:nvSpPr>
        <p:spPr>
          <a:xfrm>
            <a:off x="3436025" y="1076225"/>
            <a:ext cx="227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Quicksand"/>
                <a:ea typeface="Quicksand"/>
                <a:cs typeface="Quicksand"/>
                <a:sym typeface="Quicksand"/>
              </a:rPr>
              <a:t>Methods</a:t>
            </a:r>
            <a:endParaRPr b="1" sz="1800">
              <a:solidFill>
                <a:srgbClr val="FFFFFF"/>
              </a:solidFill>
              <a:latin typeface="Quicksand"/>
              <a:ea typeface="Quicksand"/>
              <a:cs typeface="Quicksand"/>
              <a:sym typeface="Quicksand"/>
            </a:endParaRPr>
          </a:p>
        </p:txBody>
      </p:sp>
      <p:sp>
        <p:nvSpPr>
          <p:cNvPr id="536" name="Google Shape;536;p37"/>
          <p:cNvSpPr/>
          <p:nvPr/>
        </p:nvSpPr>
        <p:spPr>
          <a:xfrm>
            <a:off x="3363838" y="2134000"/>
            <a:ext cx="2453685" cy="2241423"/>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 name="Google Shape;537;p37"/>
          <p:cNvCxnSpPr/>
          <p:nvPr/>
        </p:nvCxnSpPr>
        <p:spPr>
          <a:xfrm>
            <a:off x="7514075" y="1723600"/>
            <a:ext cx="0" cy="410400"/>
          </a:xfrm>
          <a:prstGeom prst="straightConnector1">
            <a:avLst/>
          </a:prstGeom>
          <a:noFill/>
          <a:ln cap="flat" cmpd="sng" w="19050">
            <a:solidFill>
              <a:srgbClr val="0000FF"/>
            </a:solidFill>
            <a:prstDash val="solid"/>
            <a:round/>
            <a:headEnd len="med" w="med" type="none"/>
            <a:tailEnd len="med" w="med" type="none"/>
          </a:ln>
        </p:spPr>
      </p:cxnSp>
      <p:sp>
        <p:nvSpPr>
          <p:cNvPr id="538" name="Google Shape;538;p37"/>
          <p:cNvSpPr/>
          <p:nvPr/>
        </p:nvSpPr>
        <p:spPr>
          <a:xfrm>
            <a:off x="6259438" y="2134000"/>
            <a:ext cx="2453685" cy="2241423"/>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392038" y="2134000"/>
            <a:ext cx="2453685" cy="2241423"/>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txBox="1"/>
          <p:nvPr/>
        </p:nvSpPr>
        <p:spPr>
          <a:xfrm>
            <a:off x="487425" y="2437075"/>
            <a:ext cx="22191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Bound to the object of a Class.</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It can modify an Object state.</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Can access and modify both Class and Instance variable.</a:t>
            </a:r>
            <a:endParaRPr b="1">
              <a:solidFill>
                <a:schemeClr val="lt1"/>
              </a:solidFill>
              <a:latin typeface="Quicksand"/>
              <a:ea typeface="Quicksand"/>
              <a:cs typeface="Quicksand"/>
              <a:sym typeface="Quicksand"/>
            </a:endParaRPr>
          </a:p>
        </p:txBody>
      </p:sp>
      <p:sp>
        <p:nvSpPr>
          <p:cNvPr id="541" name="Google Shape;541;p37"/>
          <p:cNvSpPr txBox="1"/>
          <p:nvPr/>
        </p:nvSpPr>
        <p:spPr>
          <a:xfrm>
            <a:off x="3459225" y="2437075"/>
            <a:ext cx="2358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Bound to the Class.</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It can modify a Class state.</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Can access only Class variable.</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Used to create factory methods.</a:t>
            </a:r>
            <a:endParaRPr b="1">
              <a:solidFill>
                <a:schemeClr val="lt1"/>
              </a:solidFill>
              <a:latin typeface="Quicksand"/>
              <a:ea typeface="Quicksand"/>
              <a:cs typeface="Quicksand"/>
              <a:sym typeface="Quicksand"/>
            </a:endParaRPr>
          </a:p>
        </p:txBody>
      </p:sp>
      <p:sp>
        <p:nvSpPr>
          <p:cNvPr id="542" name="Google Shape;542;p37"/>
          <p:cNvSpPr txBox="1"/>
          <p:nvPr/>
        </p:nvSpPr>
        <p:spPr>
          <a:xfrm>
            <a:off x="6278625" y="2437075"/>
            <a:ext cx="2358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Bound to the Class.</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It can’t modify an Object &amp; Class state.</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AutoNum type="arabicPeriod"/>
            </a:pPr>
            <a:r>
              <a:rPr b="1" lang="en">
                <a:solidFill>
                  <a:schemeClr val="lt1"/>
                </a:solidFill>
                <a:latin typeface="Quicksand"/>
                <a:ea typeface="Quicksand"/>
                <a:cs typeface="Quicksand"/>
                <a:sym typeface="Quicksand"/>
              </a:rPr>
              <a:t>Can’t access or modify the Class and Instance variable.</a:t>
            </a:r>
            <a:endParaRPr b="1">
              <a:solidFill>
                <a:schemeClr val="lt1"/>
              </a:solidFill>
              <a:latin typeface="Quicksand"/>
              <a:ea typeface="Quicksand"/>
              <a:cs typeface="Quicksand"/>
              <a:sym typeface="Quicksand"/>
            </a:endParaRPr>
          </a:p>
        </p:txBody>
      </p:sp>
      <p:sp>
        <p:nvSpPr>
          <p:cNvPr id="543" name="Google Shape;543;p37"/>
          <p:cNvSpPr txBox="1"/>
          <p:nvPr/>
        </p:nvSpPr>
        <p:spPr>
          <a:xfrm>
            <a:off x="770350" y="2116400"/>
            <a:ext cx="192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Quicksand"/>
                <a:ea typeface="Quicksand"/>
                <a:cs typeface="Quicksand"/>
                <a:sym typeface="Quicksand"/>
              </a:rPr>
              <a:t>Instance Method</a:t>
            </a:r>
            <a:endParaRPr b="1" sz="1600">
              <a:solidFill>
                <a:srgbClr val="0000FF"/>
              </a:solidFill>
              <a:latin typeface="Quicksand"/>
              <a:ea typeface="Quicksand"/>
              <a:cs typeface="Quicksand"/>
              <a:sym typeface="Quicksand"/>
            </a:endParaRPr>
          </a:p>
        </p:txBody>
      </p:sp>
      <p:sp>
        <p:nvSpPr>
          <p:cNvPr id="544" name="Google Shape;544;p37"/>
          <p:cNvSpPr txBox="1"/>
          <p:nvPr/>
        </p:nvSpPr>
        <p:spPr>
          <a:xfrm>
            <a:off x="3894550" y="2116400"/>
            <a:ext cx="192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Quicksand"/>
                <a:ea typeface="Quicksand"/>
                <a:cs typeface="Quicksand"/>
                <a:sym typeface="Quicksand"/>
              </a:rPr>
              <a:t>Class</a:t>
            </a:r>
            <a:r>
              <a:rPr b="1" lang="en" sz="1600">
                <a:solidFill>
                  <a:srgbClr val="0000FF"/>
                </a:solidFill>
                <a:latin typeface="Quicksand"/>
                <a:ea typeface="Quicksand"/>
                <a:cs typeface="Quicksand"/>
                <a:sym typeface="Quicksand"/>
              </a:rPr>
              <a:t> Method</a:t>
            </a:r>
            <a:endParaRPr b="1" sz="1600">
              <a:solidFill>
                <a:srgbClr val="0000FF"/>
              </a:solidFill>
              <a:latin typeface="Quicksand"/>
              <a:ea typeface="Quicksand"/>
              <a:cs typeface="Quicksand"/>
              <a:sym typeface="Quicksand"/>
            </a:endParaRPr>
          </a:p>
        </p:txBody>
      </p:sp>
      <p:sp>
        <p:nvSpPr>
          <p:cNvPr id="545" name="Google Shape;545;p37"/>
          <p:cNvSpPr txBox="1"/>
          <p:nvPr/>
        </p:nvSpPr>
        <p:spPr>
          <a:xfrm>
            <a:off x="6790150" y="2116400"/>
            <a:ext cx="192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Quicksand"/>
                <a:ea typeface="Quicksand"/>
                <a:cs typeface="Quicksand"/>
                <a:sym typeface="Quicksand"/>
              </a:rPr>
              <a:t>Static</a:t>
            </a:r>
            <a:r>
              <a:rPr b="1" lang="en" sz="1600">
                <a:solidFill>
                  <a:srgbClr val="0000FF"/>
                </a:solidFill>
                <a:latin typeface="Quicksand"/>
                <a:ea typeface="Quicksand"/>
                <a:cs typeface="Quicksand"/>
                <a:sym typeface="Quicksand"/>
              </a:rPr>
              <a:t> Method</a:t>
            </a:r>
            <a:endParaRPr b="1" sz="1600">
              <a:solidFill>
                <a:srgbClr val="0000FF"/>
              </a:solidFill>
              <a:latin typeface="Quicksand"/>
              <a:ea typeface="Quicksand"/>
              <a:cs typeface="Quicksand"/>
              <a:sym typeface="Quicksa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8"/>
          <p:cNvSpPr/>
          <p:nvPr/>
        </p:nvSpPr>
        <p:spPr>
          <a:xfrm>
            <a:off x="4861325" y="4258350"/>
            <a:ext cx="2770500" cy="7779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Quicksand"/>
              <a:ea typeface="Quicksand"/>
              <a:cs typeface="Quicksand"/>
              <a:sym typeface="Quicksand"/>
            </a:endParaRPr>
          </a:p>
        </p:txBody>
      </p:sp>
      <p:grpSp>
        <p:nvGrpSpPr>
          <p:cNvPr id="551" name="Google Shape;551;p38"/>
          <p:cNvGrpSpPr/>
          <p:nvPr/>
        </p:nvGrpSpPr>
        <p:grpSpPr>
          <a:xfrm>
            <a:off x="7631947" y="671363"/>
            <a:ext cx="636814" cy="120078"/>
            <a:chOff x="8209059" y="198000"/>
            <a:chExt cx="636814" cy="120078"/>
          </a:xfrm>
        </p:grpSpPr>
        <p:sp>
          <p:nvSpPr>
            <p:cNvPr id="552" name="Google Shape;552;p3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3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6" name="Google Shape;556;p38"/>
          <p:cNvGrpSpPr/>
          <p:nvPr/>
        </p:nvGrpSpPr>
        <p:grpSpPr>
          <a:xfrm>
            <a:off x="7631947" y="671363"/>
            <a:ext cx="636814" cy="120078"/>
            <a:chOff x="8209059" y="198000"/>
            <a:chExt cx="636814" cy="120078"/>
          </a:xfrm>
        </p:grpSpPr>
        <p:sp>
          <p:nvSpPr>
            <p:cNvPr id="557" name="Google Shape;557;p3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p3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Instance methods</a:t>
            </a:r>
            <a:endParaRPr b="0" i="0" sz="3600" u="none" cap="none" strike="noStrike">
              <a:solidFill>
                <a:srgbClr val="011635"/>
              </a:solidFill>
              <a:latin typeface="Bebas Neue"/>
              <a:ea typeface="Bebas Neue"/>
              <a:cs typeface="Bebas Neue"/>
              <a:sym typeface="Bebas Neue"/>
            </a:endParaRPr>
          </a:p>
        </p:txBody>
      </p:sp>
      <p:sp>
        <p:nvSpPr>
          <p:cNvPr id="561" name="Google Shape;561;p38"/>
          <p:cNvSpPr txBox="1"/>
          <p:nvPr/>
        </p:nvSpPr>
        <p:spPr>
          <a:xfrm flipH="1">
            <a:off x="4258475" y="1180050"/>
            <a:ext cx="4617600" cy="30783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rPr b="1" lang="en" sz="1500">
                <a:solidFill>
                  <a:schemeClr val="dk1"/>
                </a:solidFill>
                <a:latin typeface="Quicksand"/>
                <a:ea typeface="Quicksand"/>
                <a:cs typeface="Quicksand"/>
                <a:sym typeface="Quicksand"/>
              </a:rPr>
              <a:t>The objective of instance method is to set or get details about instances (objects), that is the reason they're called as an instance methods. </a:t>
            </a:r>
            <a:endParaRPr b="1" sz="1500">
              <a:solidFill>
                <a:schemeClr val="dk1"/>
              </a:solidFill>
              <a:latin typeface="Quicksand"/>
              <a:ea typeface="Quicksand"/>
              <a:cs typeface="Quicksand"/>
              <a:sym typeface="Quicksand"/>
            </a:endParaRPr>
          </a:p>
          <a:p>
            <a:pPr indent="0" lvl="0" marL="0" rtl="0" algn="just">
              <a:lnSpc>
                <a:spcPct val="100000"/>
              </a:lnSpc>
              <a:spcBef>
                <a:spcPts val="1400"/>
              </a:spcBef>
              <a:spcAft>
                <a:spcPts val="0"/>
              </a:spcAft>
              <a:buNone/>
            </a:pPr>
            <a:r>
              <a:rPr b="1" lang="en" sz="1500">
                <a:solidFill>
                  <a:schemeClr val="dk1"/>
                </a:solidFill>
                <a:latin typeface="Quicksand"/>
                <a:ea typeface="Quicksand"/>
                <a:cs typeface="Quicksand"/>
                <a:sym typeface="Quicksand"/>
              </a:rPr>
              <a:t>In a Python class, they are the most commonly used method.</a:t>
            </a:r>
            <a:endParaRPr b="1" sz="1500">
              <a:solidFill>
                <a:schemeClr val="dk1"/>
              </a:solidFill>
              <a:latin typeface="Quicksand"/>
              <a:ea typeface="Quicksand"/>
              <a:cs typeface="Quicksand"/>
              <a:sym typeface="Quicksand"/>
            </a:endParaRPr>
          </a:p>
          <a:p>
            <a:pPr indent="0" lvl="0" marL="0" rtl="0" algn="just">
              <a:lnSpc>
                <a:spcPct val="100000"/>
              </a:lnSpc>
              <a:spcBef>
                <a:spcPts val="1400"/>
              </a:spcBef>
              <a:spcAft>
                <a:spcPts val="1400"/>
              </a:spcAft>
              <a:buNone/>
            </a:pPr>
            <a:r>
              <a:rPr b="1" lang="en" sz="1500">
                <a:solidFill>
                  <a:schemeClr val="dk1"/>
                </a:solidFill>
                <a:latin typeface="Quicksand"/>
                <a:ea typeface="Quicksand"/>
                <a:cs typeface="Quicksand"/>
                <a:sym typeface="Quicksand"/>
              </a:rPr>
              <a:t>They contain always one default parameter: self, which refers to a class instance. You don't have to pass that every time. The self parameter's name can be changed.</a:t>
            </a:r>
            <a:endParaRPr b="1" sz="1500">
              <a:solidFill>
                <a:schemeClr val="dk1"/>
              </a:solidFill>
              <a:latin typeface="Quicksand"/>
              <a:ea typeface="Quicksand"/>
              <a:cs typeface="Quicksand"/>
              <a:sym typeface="Quicksand"/>
            </a:endParaRPr>
          </a:p>
        </p:txBody>
      </p:sp>
      <p:pic>
        <p:nvPicPr>
          <p:cNvPr id="562" name="Google Shape;562;p38"/>
          <p:cNvPicPr preferRelativeResize="0"/>
          <p:nvPr/>
        </p:nvPicPr>
        <p:blipFill>
          <a:blip r:embed="rId3">
            <a:alphaModFix/>
          </a:blip>
          <a:stretch>
            <a:fillRect/>
          </a:stretch>
        </p:blipFill>
        <p:spPr>
          <a:xfrm>
            <a:off x="343775" y="1119200"/>
            <a:ext cx="3820975" cy="3820975"/>
          </a:xfrm>
          <a:prstGeom prst="rect">
            <a:avLst/>
          </a:prstGeom>
          <a:noFill/>
          <a:ln>
            <a:noFill/>
          </a:ln>
        </p:spPr>
      </p:pic>
      <p:sp>
        <p:nvSpPr>
          <p:cNvPr id="563" name="Google Shape;563;p38"/>
          <p:cNvSpPr txBox="1"/>
          <p:nvPr/>
        </p:nvSpPr>
        <p:spPr>
          <a:xfrm>
            <a:off x="4939800" y="4231650"/>
            <a:ext cx="283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Always you need to use the “self” keyword or parameter in the instance method</a:t>
            </a:r>
            <a:endParaRPr b="1">
              <a:solidFill>
                <a:schemeClr val="lt1"/>
              </a:solidFill>
              <a:latin typeface="Quicksand"/>
              <a:ea typeface="Quicksand"/>
              <a:cs typeface="Quicksand"/>
              <a:sym typeface="Quicksa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39"/>
          <p:cNvGrpSpPr/>
          <p:nvPr/>
        </p:nvGrpSpPr>
        <p:grpSpPr>
          <a:xfrm>
            <a:off x="7631947" y="671363"/>
            <a:ext cx="636814" cy="120078"/>
            <a:chOff x="8209059" y="198000"/>
            <a:chExt cx="636814" cy="120078"/>
          </a:xfrm>
        </p:grpSpPr>
        <p:sp>
          <p:nvSpPr>
            <p:cNvPr id="569" name="Google Shape;569;p3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 name="Google Shape;572;p3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3" name="Google Shape;573;p39"/>
          <p:cNvGrpSpPr/>
          <p:nvPr/>
        </p:nvGrpSpPr>
        <p:grpSpPr>
          <a:xfrm>
            <a:off x="7631947" y="671363"/>
            <a:ext cx="636814" cy="120078"/>
            <a:chOff x="8209059" y="198000"/>
            <a:chExt cx="636814" cy="120078"/>
          </a:xfrm>
        </p:grpSpPr>
        <p:sp>
          <p:nvSpPr>
            <p:cNvPr id="574" name="Google Shape;574;p3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7" name="Google Shape;577;p3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Program Using Instance Method</a:t>
            </a:r>
            <a:r>
              <a:rPr b="1" lang="en" sz="2800">
                <a:solidFill>
                  <a:srgbClr val="0000FF"/>
                </a:solidFill>
                <a:latin typeface="Oswald"/>
                <a:ea typeface="Oswald"/>
                <a:cs typeface="Oswald"/>
                <a:sym typeface="Oswald"/>
              </a:rPr>
              <a:t> </a:t>
            </a:r>
            <a:endParaRPr b="0" i="0" sz="3600" u="none" cap="none" strike="noStrike">
              <a:solidFill>
                <a:srgbClr val="011635"/>
              </a:solidFill>
              <a:latin typeface="Bebas Neue"/>
              <a:ea typeface="Bebas Neue"/>
              <a:cs typeface="Bebas Neue"/>
              <a:sym typeface="Bebas Neue"/>
            </a:endParaRPr>
          </a:p>
        </p:txBody>
      </p:sp>
      <p:sp>
        <p:nvSpPr>
          <p:cNvPr id="578" name="Google Shape;578;p39"/>
          <p:cNvSpPr/>
          <p:nvPr/>
        </p:nvSpPr>
        <p:spPr>
          <a:xfrm>
            <a:off x="5516075" y="2675488"/>
            <a:ext cx="3252900" cy="896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txBox="1"/>
          <p:nvPr/>
        </p:nvSpPr>
        <p:spPr>
          <a:xfrm>
            <a:off x="5640700" y="2740663"/>
            <a:ext cx="358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Hello, I am self parameter from My_class</a:t>
            </a:r>
            <a:endParaRPr b="1">
              <a:solidFill>
                <a:schemeClr val="lt1"/>
              </a:solidFill>
              <a:latin typeface="Quicksand"/>
              <a:ea typeface="Quicksand"/>
              <a:cs typeface="Quicksand"/>
              <a:sym typeface="Quicksand"/>
            </a:endParaRPr>
          </a:p>
        </p:txBody>
      </p:sp>
      <p:sp>
        <p:nvSpPr>
          <p:cNvPr id="580" name="Google Shape;580;p39"/>
          <p:cNvSpPr txBox="1"/>
          <p:nvPr/>
        </p:nvSpPr>
        <p:spPr>
          <a:xfrm>
            <a:off x="795550" y="2076250"/>
            <a:ext cx="4463400" cy="244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a:solidFill>
                  <a:srgbClr val="0000FF"/>
                </a:solidFill>
                <a:highlight>
                  <a:srgbClr val="FFFFFE"/>
                </a:highlight>
                <a:latin typeface="Quicksand"/>
                <a:ea typeface="Quicksand"/>
                <a:cs typeface="Quicksand"/>
                <a:sym typeface="Quicksand"/>
              </a:rPr>
              <a:t>class</a:t>
            </a:r>
            <a:r>
              <a:rPr b="1" lang="en">
                <a:solidFill>
                  <a:schemeClr val="dk1"/>
                </a:solidFill>
                <a:highlight>
                  <a:srgbClr val="FFFFFE"/>
                </a:highlight>
                <a:latin typeface="Quicksand"/>
                <a:ea typeface="Quicksand"/>
                <a:cs typeface="Quicksand"/>
                <a:sym typeface="Quicksand"/>
              </a:rPr>
              <a:t> </a:t>
            </a:r>
            <a:r>
              <a:rPr b="1" lang="en">
                <a:solidFill>
                  <a:srgbClr val="267F99"/>
                </a:solidFill>
                <a:highlight>
                  <a:srgbClr val="FFFFFE"/>
                </a:highlight>
                <a:latin typeface="Quicksand"/>
                <a:ea typeface="Quicksand"/>
                <a:cs typeface="Quicksand"/>
                <a:sym typeface="Quicksand"/>
              </a:rPr>
              <a:t>My_class</a:t>
            </a:r>
            <a:r>
              <a:rPr b="1" lang="en">
                <a:solidFill>
                  <a:schemeClr val="dk1"/>
                </a:solidFill>
                <a:highlight>
                  <a:srgbClr val="FFFFFE"/>
                </a:highlight>
                <a:latin typeface="Quicksand"/>
                <a:ea typeface="Quicksand"/>
                <a:cs typeface="Quicksand"/>
                <a:sym typeface="Quicksand"/>
              </a:rPr>
              <a: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a:solidFill>
                  <a:schemeClr val="dk1"/>
                </a:solidFill>
                <a:highlight>
                  <a:srgbClr val="FFFFFE"/>
                </a:highlight>
                <a:latin typeface="Quicksand"/>
                <a:ea typeface="Quicksand"/>
                <a:cs typeface="Quicksand"/>
                <a:sym typeface="Quicksand"/>
              </a:rPr>
              <a:t>  </a:t>
            </a:r>
            <a:r>
              <a:rPr b="1" lang="en">
                <a:solidFill>
                  <a:srgbClr val="0000FF"/>
                </a:solidFill>
                <a:highlight>
                  <a:srgbClr val="FFFFFE"/>
                </a:highlight>
                <a:latin typeface="Quicksand"/>
                <a:ea typeface="Quicksand"/>
                <a:cs typeface="Quicksand"/>
                <a:sym typeface="Quicksand"/>
              </a:rPr>
              <a:t>def</a:t>
            </a:r>
            <a:r>
              <a:rPr b="1" lang="en">
                <a:solidFill>
                  <a:schemeClr val="dk1"/>
                </a:solidFill>
                <a:highlight>
                  <a:srgbClr val="FFFFFE"/>
                </a:highlight>
                <a:latin typeface="Quicksand"/>
                <a:ea typeface="Quicksand"/>
                <a:cs typeface="Quicksand"/>
                <a:sym typeface="Quicksand"/>
              </a:rPr>
              <a:t> </a:t>
            </a:r>
            <a:r>
              <a:rPr b="1" lang="en">
                <a:solidFill>
                  <a:srgbClr val="795E26"/>
                </a:solidFill>
                <a:highlight>
                  <a:srgbClr val="FFFFFE"/>
                </a:highlight>
                <a:latin typeface="Quicksand"/>
                <a:ea typeface="Quicksand"/>
                <a:cs typeface="Quicksand"/>
                <a:sym typeface="Quicksand"/>
              </a:rPr>
              <a:t>instance_method</a:t>
            </a:r>
            <a:r>
              <a:rPr b="1" lang="en">
                <a:solidFill>
                  <a:schemeClr val="dk1"/>
                </a:solidFill>
                <a:highlight>
                  <a:srgbClr val="FFFFFE"/>
                </a:highlight>
                <a:latin typeface="Quicksand"/>
                <a:ea typeface="Quicksand"/>
                <a:cs typeface="Quicksand"/>
                <a:sym typeface="Quicksand"/>
              </a:rPr>
              <a:t>(</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a:solidFill>
                  <a:schemeClr val="dk1"/>
                </a:solidFill>
                <a:highlight>
                  <a:srgbClr val="FFFFFE"/>
                </a:highlight>
                <a:latin typeface="Quicksand"/>
                <a:ea typeface="Quicksand"/>
                <a:cs typeface="Quicksand"/>
                <a:sym typeface="Quicksand"/>
              </a:rPr>
              <a:t>    </a:t>
            </a:r>
            <a:r>
              <a:rPr b="1" lang="en">
                <a:solidFill>
                  <a:srgbClr val="795E26"/>
                </a:solidFill>
                <a:highlight>
                  <a:srgbClr val="FFFFFE"/>
                </a:highlight>
                <a:latin typeface="Quicksand"/>
                <a:ea typeface="Quicksand"/>
                <a:cs typeface="Quicksand"/>
                <a:sym typeface="Quicksand"/>
              </a:rPr>
              <a:t>print</a:t>
            </a:r>
            <a:r>
              <a:rPr b="1" lang="en">
                <a:solidFill>
                  <a:schemeClr val="dk1"/>
                </a:solidFill>
                <a:highlight>
                  <a:srgbClr val="FFFFFE"/>
                </a:highlight>
                <a:latin typeface="Quicksand"/>
                <a:ea typeface="Quicksand"/>
                <a:cs typeface="Quicksand"/>
                <a:sym typeface="Quicksand"/>
              </a:rPr>
              <a:t>(</a:t>
            </a:r>
            <a:r>
              <a:rPr b="1" lang="en">
                <a:solidFill>
                  <a:srgbClr val="A31515"/>
                </a:solidFill>
                <a:highlight>
                  <a:srgbClr val="FFFFFE"/>
                </a:highlight>
                <a:latin typeface="Quicksand"/>
                <a:ea typeface="Quicksand"/>
                <a:cs typeface="Quicksand"/>
                <a:sym typeface="Quicksand"/>
              </a:rPr>
              <a:t>"Hello, I am self parameter from %s"</a:t>
            </a:r>
            <a:r>
              <a:rPr b="1" lang="en">
                <a:solidFill>
                  <a:schemeClr val="dk1"/>
                </a:solidFill>
                <a:highlight>
                  <a:srgbClr val="FFFFFE"/>
                </a:highlight>
                <a:latin typeface="Quicksand"/>
                <a:ea typeface="Quicksand"/>
                <a:cs typeface="Quicksand"/>
                <a:sym typeface="Quicksand"/>
              </a:rPr>
              <a:t> % </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.__class__.__name__)</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a:solidFill>
                  <a:schemeClr val="dk1"/>
                </a:solidFill>
                <a:highlight>
                  <a:srgbClr val="FFFFFE"/>
                </a:highlight>
                <a:latin typeface="Quicksand"/>
                <a:ea typeface="Quicksand"/>
                <a:cs typeface="Quicksand"/>
                <a:sym typeface="Quicksand"/>
              </a:rPr>
              <a:t>obj = My_class()</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a:solidFill>
                  <a:schemeClr val="dk1"/>
                </a:solidFill>
                <a:highlight>
                  <a:srgbClr val="FFFFFE"/>
                </a:highlight>
                <a:latin typeface="Quicksand"/>
                <a:ea typeface="Quicksand"/>
                <a:cs typeface="Quicksand"/>
                <a:sym typeface="Quicksand"/>
              </a:rPr>
              <a:t>obj.instance_method()</a:t>
            </a:r>
            <a:endParaRPr b="1">
              <a:solidFill>
                <a:srgbClr val="0000FF"/>
              </a:solidFill>
              <a:highlight>
                <a:srgbClr val="FFFFFE"/>
              </a:highlight>
              <a:latin typeface="Quicksand"/>
              <a:ea typeface="Quicksand"/>
              <a:cs typeface="Quicksand"/>
              <a:sym typeface="Quicksand"/>
            </a:endParaRPr>
          </a:p>
        </p:txBody>
      </p:sp>
      <p:sp>
        <p:nvSpPr>
          <p:cNvPr id="581" name="Google Shape;581;p39"/>
          <p:cNvSpPr txBox="1"/>
          <p:nvPr/>
        </p:nvSpPr>
        <p:spPr>
          <a:xfrm>
            <a:off x="2051700" y="1105150"/>
            <a:ext cx="689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22222"/>
                </a:solidFill>
                <a:highlight>
                  <a:schemeClr val="lt1"/>
                </a:highlight>
                <a:latin typeface="Quicksand"/>
                <a:ea typeface="Quicksand"/>
                <a:cs typeface="Quicksand"/>
                <a:sym typeface="Quicksand"/>
              </a:rPr>
              <a:t>An instance method can access the class itself with the help of self.__class__ attribute.</a:t>
            </a:r>
            <a:endParaRPr b="1">
              <a:latin typeface="Quicksand"/>
              <a:ea typeface="Quicksand"/>
              <a:cs typeface="Quicksand"/>
              <a:sym typeface="Quicksand"/>
            </a:endParaRPr>
          </a:p>
        </p:txBody>
      </p:sp>
      <p:sp>
        <p:nvSpPr>
          <p:cNvPr id="582" name="Google Shape;582;p39"/>
          <p:cNvSpPr/>
          <p:nvPr/>
        </p:nvSpPr>
        <p:spPr>
          <a:xfrm>
            <a:off x="915600" y="1208800"/>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9"/>
          <p:cNvSpPr txBox="1"/>
          <p:nvPr/>
        </p:nvSpPr>
        <p:spPr>
          <a:xfrm>
            <a:off x="974735" y="1277789"/>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syntax</a:t>
            </a:r>
            <a:endParaRPr b="0" i="0" sz="2200" u="none" cap="none" strike="noStrike">
              <a:solidFill>
                <a:srgbClr val="FFFFFF"/>
              </a:solidFill>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grpSp>
        <p:nvGrpSpPr>
          <p:cNvPr id="588" name="Google Shape;588;p40"/>
          <p:cNvGrpSpPr/>
          <p:nvPr/>
        </p:nvGrpSpPr>
        <p:grpSpPr>
          <a:xfrm>
            <a:off x="7631947" y="671363"/>
            <a:ext cx="636814" cy="120078"/>
            <a:chOff x="8209059" y="198000"/>
            <a:chExt cx="636814" cy="120078"/>
          </a:xfrm>
        </p:grpSpPr>
        <p:sp>
          <p:nvSpPr>
            <p:cNvPr id="589" name="Google Shape;589;p4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4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3" name="Google Shape;593;p40"/>
          <p:cNvGrpSpPr/>
          <p:nvPr/>
        </p:nvGrpSpPr>
        <p:grpSpPr>
          <a:xfrm>
            <a:off x="7631947" y="671363"/>
            <a:ext cx="636814" cy="120078"/>
            <a:chOff x="8209059" y="198000"/>
            <a:chExt cx="636814" cy="120078"/>
          </a:xfrm>
        </p:grpSpPr>
        <p:sp>
          <p:nvSpPr>
            <p:cNvPr id="594" name="Google Shape;594;p4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p4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Program Using Instance Method</a:t>
            </a:r>
            <a:r>
              <a:rPr b="1" lang="en" sz="2800">
                <a:solidFill>
                  <a:srgbClr val="0000FF"/>
                </a:solidFill>
                <a:latin typeface="Oswald"/>
                <a:ea typeface="Oswald"/>
                <a:cs typeface="Oswald"/>
                <a:sym typeface="Oswald"/>
              </a:rPr>
              <a:t> </a:t>
            </a:r>
            <a:endParaRPr b="0" i="0" sz="3600" u="none" cap="none" strike="noStrike">
              <a:solidFill>
                <a:srgbClr val="011635"/>
              </a:solidFill>
              <a:latin typeface="Bebas Neue"/>
              <a:ea typeface="Bebas Neue"/>
              <a:cs typeface="Bebas Neue"/>
              <a:sym typeface="Bebas Neue"/>
            </a:endParaRPr>
          </a:p>
        </p:txBody>
      </p:sp>
      <p:sp>
        <p:nvSpPr>
          <p:cNvPr id="598" name="Google Shape;598;p40"/>
          <p:cNvSpPr/>
          <p:nvPr/>
        </p:nvSpPr>
        <p:spPr>
          <a:xfrm>
            <a:off x="4923500" y="3603425"/>
            <a:ext cx="3495300" cy="13350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txBox="1"/>
          <p:nvPr/>
        </p:nvSpPr>
        <p:spPr>
          <a:xfrm>
            <a:off x="4920350" y="3714275"/>
            <a:ext cx="3495300" cy="10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Demo for the use of instance method</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Enter two Numbers 100 45</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The Addition is 145</a:t>
            </a:r>
            <a:endParaRPr b="1">
              <a:solidFill>
                <a:schemeClr val="lt1"/>
              </a:solidFill>
              <a:latin typeface="Quicksand"/>
              <a:ea typeface="Quicksand"/>
              <a:cs typeface="Quicksand"/>
              <a:sym typeface="Quicksand"/>
            </a:endParaRPr>
          </a:p>
        </p:txBody>
      </p:sp>
      <p:sp>
        <p:nvSpPr>
          <p:cNvPr id="600" name="Google Shape;600;p40"/>
          <p:cNvSpPr txBox="1"/>
          <p:nvPr/>
        </p:nvSpPr>
        <p:spPr>
          <a:xfrm>
            <a:off x="714800" y="1549000"/>
            <a:ext cx="3495300" cy="244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0000FF"/>
                </a:solidFill>
                <a:highlight>
                  <a:srgbClr val="FFFFFE"/>
                </a:highlight>
                <a:latin typeface="Quicksand"/>
                <a:ea typeface="Quicksand"/>
                <a:cs typeface="Quicksand"/>
                <a:sym typeface="Quicksand"/>
              </a:rPr>
              <a:t>class</a:t>
            </a:r>
            <a:r>
              <a:rPr b="1" lang="en">
                <a:solidFill>
                  <a:schemeClr val="dk1"/>
                </a:solidFill>
                <a:highlight>
                  <a:srgbClr val="FFFFFE"/>
                </a:highlight>
                <a:latin typeface="Quicksand"/>
                <a:ea typeface="Quicksand"/>
                <a:cs typeface="Quicksand"/>
                <a:sym typeface="Quicksand"/>
              </a:rPr>
              <a:t> Add_class:</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  </a:t>
            </a:r>
            <a:r>
              <a:rPr b="1" lang="en">
                <a:solidFill>
                  <a:srgbClr val="0000FF"/>
                </a:solidFill>
                <a:highlight>
                  <a:srgbClr val="FFFFFE"/>
                </a:highlight>
                <a:latin typeface="Quicksand"/>
                <a:ea typeface="Quicksand"/>
                <a:cs typeface="Quicksand"/>
                <a:sym typeface="Quicksand"/>
              </a:rPr>
              <a:t>def</a:t>
            </a:r>
            <a:r>
              <a:rPr b="1" lang="en">
                <a:solidFill>
                  <a:schemeClr val="dk1"/>
                </a:solidFill>
                <a:highlight>
                  <a:srgbClr val="FFFFFE"/>
                </a:highlight>
                <a:latin typeface="Quicksand"/>
                <a:ea typeface="Quicksand"/>
                <a:cs typeface="Quicksand"/>
                <a:sym typeface="Quicksand"/>
              </a:rPr>
              <a:t> </a:t>
            </a:r>
            <a:r>
              <a:rPr b="1" lang="en">
                <a:solidFill>
                  <a:srgbClr val="795E26"/>
                </a:solidFill>
                <a:highlight>
                  <a:srgbClr val="FFFFFE"/>
                </a:highlight>
                <a:latin typeface="Quicksand"/>
                <a:ea typeface="Quicksand"/>
                <a:cs typeface="Quicksand"/>
                <a:sym typeface="Quicksand"/>
              </a:rPr>
              <a:t>__init__</a:t>
            </a:r>
            <a:r>
              <a:rPr b="1" lang="en">
                <a:solidFill>
                  <a:schemeClr val="dk1"/>
                </a:solidFill>
                <a:highlight>
                  <a:srgbClr val="FFFFFE"/>
                </a:highlight>
                <a:latin typeface="Quicksand"/>
                <a:ea typeface="Quicksand"/>
                <a:cs typeface="Quicksand"/>
                <a:sym typeface="Quicksand"/>
              </a:rPr>
              <a:t>(</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 </a:t>
            </a:r>
            <a:r>
              <a:rPr b="1" lang="en">
                <a:solidFill>
                  <a:srgbClr val="001080"/>
                </a:solidFill>
                <a:highlight>
                  <a:srgbClr val="FFFFFE"/>
                </a:highlight>
                <a:latin typeface="Quicksand"/>
                <a:ea typeface="Quicksand"/>
                <a:cs typeface="Quicksand"/>
                <a:sym typeface="Quicksand"/>
              </a:rPr>
              <a:t>a</a:t>
            </a:r>
            <a:r>
              <a:rPr b="1" lang="en">
                <a:solidFill>
                  <a:schemeClr val="dk1"/>
                </a:solidFill>
                <a:highlight>
                  <a:srgbClr val="FFFFFE"/>
                </a:highlight>
                <a:latin typeface="Quicksand"/>
                <a:ea typeface="Quicksand"/>
                <a:cs typeface="Quicksand"/>
                <a:sym typeface="Quicksand"/>
              </a:rPr>
              <a:t>, </a:t>
            </a:r>
            <a:r>
              <a:rPr b="1" lang="en">
                <a:solidFill>
                  <a:srgbClr val="001080"/>
                </a:solidFill>
                <a:highlight>
                  <a:srgbClr val="FFFFFE"/>
                </a:highlight>
                <a:latin typeface="Quicksand"/>
                <a:ea typeface="Quicksand"/>
                <a:cs typeface="Quicksand"/>
                <a:sym typeface="Quicksand"/>
              </a:rPr>
              <a:t>b</a:t>
            </a:r>
            <a:r>
              <a:rPr b="1" lang="en">
                <a:solidFill>
                  <a:schemeClr val="dk1"/>
                </a:solidFill>
                <a:highlight>
                  <a:srgbClr val="FFFFFE"/>
                </a:highlight>
                <a:latin typeface="Quicksand"/>
                <a:ea typeface="Quicksand"/>
                <a:cs typeface="Quicksand"/>
                <a:sym typeface="Quicksand"/>
              </a:rPr>
              <a: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    </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.a = a</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    </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.b = b</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  </a:t>
            </a:r>
            <a:r>
              <a:rPr b="1" lang="en">
                <a:solidFill>
                  <a:srgbClr val="0000FF"/>
                </a:solidFill>
                <a:highlight>
                  <a:srgbClr val="FFFFFE"/>
                </a:highlight>
                <a:latin typeface="Quicksand"/>
                <a:ea typeface="Quicksand"/>
                <a:cs typeface="Quicksand"/>
                <a:sym typeface="Quicksand"/>
              </a:rPr>
              <a:t>def</a:t>
            </a:r>
            <a:r>
              <a:rPr b="1" lang="en">
                <a:solidFill>
                  <a:schemeClr val="dk1"/>
                </a:solidFill>
                <a:highlight>
                  <a:srgbClr val="FFFFFE"/>
                </a:highlight>
                <a:latin typeface="Quicksand"/>
                <a:ea typeface="Quicksand"/>
                <a:cs typeface="Quicksand"/>
                <a:sym typeface="Quicksand"/>
              </a:rPr>
              <a:t> </a:t>
            </a:r>
            <a:r>
              <a:rPr b="1" lang="en">
                <a:solidFill>
                  <a:srgbClr val="795E26"/>
                </a:solidFill>
                <a:highlight>
                  <a:srgbClr val="FFFFFE"/>
                </a:highlight>
                <a:latin typeface="Quicksand"/>
                <a:ea typeface="Quicksand"/>
                <a:cs typeface="Quicksand"/>
                <a:sym typeface="Quicksand"/>
              </a:rPr>
              <a:t>instance_method</a:t>
            </a:r>
            <a:r>
              <a:rPr b="1" lang="en">
                <a:solidFill>
                  <a:schemeClr val="dk1"/>
                </a:solidFill>
                <a:highlight>
                  <a:srgbClr val="FFFFFE"/>
                </a:highlight>
                <a:latin typeface="Quicksand"/>
                <a:ea typeface="Quicksand"/>
                <a:cs typeface="Quicksand"/>
                <a:sym typeface="Quicksand"/>
              </a:rPr>
              <a:t>(</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    </a:t>
            </a:r>
            <a:r>
              <a:rPr b="1" lang="en">
                <a:solidFill>
                  <a:srgbClr val="AF00DB"/>
                </a:solidFill>
                <a:highlight>
                  <a:srgbClr val="FFFFFE"/>
                </a:highlight>
                <a:latin typeface="Quicksand"/>
                <a:ea typeface="Quicksand"/>
                <a:cs typeface="Quicksand"/>
                <a:sym typeface="Quicksand"/>
              </a:rPr>
              <a:t>return</a:t>
            </a:r>
            <a:r>
              <a:rPr b="1" lang="en">
                <a:solidFill>
                  <a:schemeClr val="dk1"/>
                </a:solidFill>
                <a:highlight>
                  <a:srgbClr val="FFFFFE"/>
                </a:highlight>
                <a:latin typeface="Quicksand"/>
                <a:ea typeface="Quicksand"/>
                <a:cs typeface="Quicksand"/>
                <a:sym typeface="Quicksand"/>
              </a:rPr>
              <a:t> (</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.a + </a:t>
            </a:r>
            <a:r>
              <a:rPr b="1" lang="en">
                <a:solidFill>
                  <a:srgbClr val="001080"/>
                </a:solidFill>
                <a:highlight>
                  <a:srgbClr val="FFFFFE"/>
                </a:highlight>
                <a:latin typeface="Quicksand"/>
                <a:ea typeface="Quicksand"/>
                <a:cs typeface="Quicksand"/>
                <a:sym typeface="Quicksand"/>
              </a:rPr>
              <a:t>self</a:t>
            </a:r>
            <a:r>
              <a:rPr b="1" lang="en">
                <a:solidFill>
                  <a:schemeClr val="dk1"/>
                </a:solidFill>
                <a:highlight>
                  <a:srgbClr val="FFFFFE"/>
                </a:highlight>
                <a:latin typeface="Quicksand"/>
                <a:ea typeface="Quicksand"/>
                <a:cs typeface="Quicksand"/>
                <a:sym typeface="Quicksand"/>
              </a:rPr>
              <a:t>.b)</a:t>
            </a:r>
            <a:endParaRPr b="1">
              <a:solidFill>
                <a:srgbClr val="0000FF"/>
              </a:solidFill>
              <a:highlight>
                <a:srgbClr val="FFFFFE"/>
              </a:highlight>
              <a:latin typeface="Quicksand"/>
              <a:ea typeface="Quicksand"/>
              <a:cs typeface="Quicksand"/>
              <a:sym typeface="Quicksand"/>
            </a:endParaRPr>
          </a:p>
        </p:txBody>
      </p:sp>
      <p:sp>
        <p:nvSpPr>
          <p:cNvPr id="601" name="Google Shape;601;p40"/>
          <p:cNvSpPr txBox="1"/>
          <p:nvPr/>
        </p:nvSpPr>
        <p:spPr>
          <a:xfrm>
            <a:off x="4572000" y="1941750"/>
            <a:ext cx="5169300" cy="12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795E26"/>
                </a:solidFill>
                <a:highlight>
                  <a:srgbClr val="FFFFFE"/>
                </a:highlight>
                <a:latin typeface="Quicksand"/>
                <a:ea typeface="Quicksand"/>
                <a:cs typeface="Quicksand"/>
                <a:sym typeface="Quicksand"/>
              </a:rPr>
              <a:t>print</a:t>
            </a:r>
            <a:r>
              <a:rPr b="1" lang="en">
                <a:solidFill>
                  <a:schemeClr val="dk1"/>
                </a:solidFill>
                <a:highlight>
                  <a:srgbClr val="FFFFFE"/>
                </a:highlight>
                <a:latin typeface="Quicksand"/>
                <a:ea typeface="Quicksand"/>
                <a:cs typeface="Quicksand"/>
                <a:sym typeface="Quicksand"/>
              </a:rPr>
              <a:t>(</a:t>
            </a:r>
            <a:r>
              <a:rPr b="1" lang="en">
                <a:solidFill>
                  <a:srgbClr val="A31515"/>
                </a:solidFill>
                <a:highlight>
                  <a:srgbClr val="FFFFFE"/>
                </a:highlight>
                <a:latin typeface="Quicksand"/>
                <a:ea typeface="Quicksand"/>
                <a:cs typeface="Quicksand"/>
                <a:sym typeface="Quicksand"/>
              </a:rPr>
              <a:t>"Demo for the use of instance method"</a:t>
            </a:r>
            <a:r>
              <a:rPr b="1" lang="en">
                <a:solidFill>
                  <a:schemeClr val="dk1"/>
                </a:solidFill>
                <a:highlight>
                  <a:srgbClr val="FFFFFE"/>
                </a:highlight>
                <a:latin typeface="Quicksand"/>
                <a:ea typeface="Quicksand"/>
                <a:cs typeface="Quicksand"/>
                <a:sym typeface="Quicksand"/>
              </a:rPr>
              <a: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x,y = </a:t>
            </a:r>
            <a:r>
              <a:rPr b="1" lang="en">
                <a:solidFill>
                  <a:srgbClr val="795E26"/>
                </a:solidFill>
                <a:highlight>
                  <a:srgbClr val="FFFFFE"/>
                </a:highlight>
                <a:latin typeface="Quicksand"/>
                <a:ea typeface="Quicksand"/>
                <a:cs typeface="Quicksand"/>
                <a:sym typeface="Quicksand"/>
              </a:rPr>
              <a:t>map</a:t>
            </a:r>
            <a:r>
              <a:rPr b="1" lang="en">
                <a:solidFill>
                  <a:schemeClr val="dk1"/>
                </a:solidFill>
                <a:highlight>
                  <a:srgbClr val="FFFFFE"/>
                </a:highlight>
                <a:latin typeface="Quicksand"/>
                <a:ea typeface="Quicksand"/>
                <a:cs typeface="Quicksand"/>
                <a:sym typeface="Quicksand"/>
              </a:rPr>
              <a:t>(</a:t>
            </a:r>
            <a:r>
              <a:rPr b="1" lang="en">
                <a:solidFill>
                  <a:srgbClr val="267F99"/>
                </a:solidFill>
                <a:highlight>
                  <a:srgbClr val="FFFFFE"/>
                </a:highlight>
                <a:latin typeface="Quicksand"/>
                <a:ea typeface="Quicksand"/>
                <a:cs typeface="Quicksand"/>
                <a:sym typeface="Quicksand"/>
              </a:rPr>
              <a:t>int</a:t>
            </a:r>
            <a:r>
              <a:rPr b="1" lang="en">
                <a:solidFill>
                  <a:schemeClr val="dk1"/>
                </a:solidFill>
                <a:highlight>
                  <a:srgbClr val="FFFFFE"/>
                </a:highlight>
                <a:latin typeface="Quicksand"/>
                <a:ea typeface="Quicksand"/>
                <a:cs typeface="Quicksand"/>
                <a:sym typeface="Quicksand"/>
              </a:rPr>
              <a:t>, </a:t>
            </a:r>
            <a:r>
              <a:rPr b="1" lang="en">
                <a:solidFill>
                  <a:srgbClr val="795E26"/>
                </a:solidFill>
                <a:highlight>
                  <a:srgbClr val="FFFFFE"/>
                </a:highlight>
                <a:latin typeface="Quicksand"/>
                <a:ea typeface="Quicksand"/>
                <a:cs typeface="Quicksand"/>
                <a:sym typeface="Quicksand"/>
              </a:rPr>
              <a:t>input</a:t>
            </a:r>
            <a:r>
              <a:rPr b="1" lang="en">
                <a:solidFill>
                  <a:schemeClr val="dk1"/>
                </a:solidFill>
                <a:highlight>
                  <a:srgbClr val="FFFFFE"/>
                </a:highlight>
                <a:latin typeface="Quicksand"/>
                <a:ea typeface="Quicksand"/>
                <a:cs typeface="Quicksand"/>
                <a:sym typeface="Quicksand"/>
              </a:rPr>
              <a:t>(</a:t>
            </a:r>
            <a:r>
              <a:rPr b="1" lang="en">
                <a:solidFill>
                  <a:srgbClr val="A31515"/>
                </a:solidFill>
                <a:highlight>
                  <a:srgbClr val="FFFFFE"/>
                </a:highlight>
                <a:latin typeface="Quicksand"/>
                <a:ea typeface="Quicksand"/>
                <a:cs typeface="Quicksand"/>
                <a:sym typeface="Quicksand"/>
              </a:rPr>
              <a:t>"Enter two Numbers"</a:t>
            </a:r>
            <a:r>
              <a:rPr b="1" lang="en">
                <a:solidFill>
                  <a:schemeClr val="dk1"/>
                </a:solidFill>
                <a:highlight>
                  <a:srgbClr val="FFFFFE"/>
                </a:highlight>
                <a:latin typeface="Quicksand"/>
                <a:ea typeface="Quicksand"/>
                <a:cs typeface="Quicksand"/>
                <a:sym typeface="Quicksand"/>
              </a:rPr>
              <a:t>).split())</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chemeClr val="dk1"/>
                </a:solidFill>
                <a:highlight>
                  <a:srgbClr val="FFFFFE"/>
                </a:highlight>
                <a:latin typeface="Quicksand"/>
                <a:ea typeface="Quicksand"/>
                <a:cs typeface="Quicksand"/>
                <a:sym typeface="Quicksand"/>
              </a:rPr>
              <a:t>obj = Add_class(x,y)</a:t>
            </a:r>
            <a:endParaRPr b="1">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a:solidFill>
                  <a:srgbClr val="795E26"/>
                </a:solidFill>
                <a:highlight>
                  <a:srgbClr val="FFFFFE"/>
                </a:highlight>
                <a:latin typeface="Quicksand"/>
                <a:ea typeface="Quicksand"/>
                <a:cs typeface="Quicksand"/>
                <a:sym typeface="Quicksand"/>
              </a:rPr>
              <a:t>print</a:t>
            </a:r>
            <a:r>
              <a:rPr b="1" lang="en">
                <a:solidFill>
                  <a:schemeClr val="dk1"/>
                </a:solidFill>
                <a:highlight>
                  <a:srgbClr val="FFFFFE"/>
                </a:highlight>
                <a:latin typeface="Quicksand"/>
                <a:ea typeface="Quicksand"/>
                <a:cs typeface="Quicksand"/>
                <a:sym typeface="Quicksand"/>
              </a:rPr>
              <a:t>(</a:t>
            </a:r>
            <a:r>
              <a:rPr b="1" lang="en">
                <a:solidFill>
                  <a:srgbClr val="A31515"/>
                </a:solidFill>
                <a:highlight>
                  <a:srgbClr val="FFFFFE"/>
                </a:highlight>
                <a:latin typeface="Quicksand"/>
                <a:ea typeface="Quicksand"/>
                <a:cs typeface="Quicksand"/>
                <a:sym typeface="Quicksand"/>
              </a:rPr>
              <a:t>"The Addition is"</a:t>
            </a:r>
            <a:r>
              <a:rPr b="1" lang="en">
                <a:solidFill>
                  <a:schemeClr val="dk1"/>
                </a:solidFill>
                <a:highlight>
                  <a:srgbClr val="FFFFFE"/>
                </a:highlight>
                <a:latin typeface="Quicksand"/>
                <a:ea typeface="Quicksand"/>
                <a:cs typeface="Quicksand"/>
                <a:sym typeface="Quicksand"/>
              </a:rPr>
              <a:t>, obj.instance_method())</a:t>
            </a:r>
            <a:endParaRPr b="1">
              <a:latin typeface="Quicksand"/>
              <a:ea typeface="Quicksand"/>
              <a:cs typeface="Quicksand"/>
              <a:sym typeface="Quicksa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41"/>
          <p:cNvGrpSpPr/>
          <p:nvPr/>
        </p:nvGrpSpPr>
        <p:grpSpPr>
          <a:xfrm>
            <a:off x="7631947" y="671363"/>
            <a:ext cx="636814" cy="120078"/>
            <a:chOff x="8209059" y="198000"/>
            <a:chExt cx="636814" cy="120078"/>
          </a:xfrm>
        </p:grpSpPr>
        <p:sp>
          <p:nvSpPr>
            <p:cNvPr id="607" name="Google Shape;607;p4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4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1" name="Google Shape;611;p41"/>
          <p:cNvGrpSpPr/>
          <p:nvPr/>
        </p:nvGrpSpPr>
        <p:grpSpPr>
          <a:xfrm>
            <a:off x="7631947" y="671363"/>
            <a:ext cx="636814" cy="120078"/>
            <a:chOff x="8209059" y="198000"/>
            <a:chExt cx="636814" cy="120078"/>
          </a:xfrm>
        </p:grpSpPr>
        <p:sp>
          <p:nvSpPr>
            <p:cNvPr id="612" name="Google Shape;612;p4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 name="Google Shape;615;p4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Class</a:t>
            </a:r>
            <a:r>
              <a:rPr lang="en" sz="3600">
                <a:solidFill>
                  <a:srgbClr val="011635"/>
                </a:solidFill>
                <a:latin typeface="Bebas Neue"/>
                <a:ea typeface="Bebas Neue"/>
                <a:cs typeface="Bebas Neue"/>
                <a:sym typeface="Bebas Neue"/>
              </a:rPr>
              <a:t> method</a:t>
            </a:r>
            <a:endParaRPr b="0" i="0" sz="3600" u="none" cap="none" strike="noStrike">
              <a:solidFill>
                <a:srgbClr val="011635"/>
              </a:solidFill>
              <a:latin typeface="Bebas Neue"/>
              <a:ea typeface="Bebas Neue"/>
              <a:cs typeface="Bebas Neue"/>
              <a:sym typeface="Bebas Neue"/>
            </a:endParaRPr>
          </a:p>
        </p:txBody>
      </p:sp>
      <p:sp>
        <p:nvSpPr>
          <p:cNvPr id="616" name="Google Shape;616;p41"/>
          <p:cNvSpPr txBox="1"/>
          <p:nvPr/>
        </p:nvSpPr>
        <p:spPr>
          <a:xfrm flipH="1">
            <a:off x="4502075" y="1180050"/>
            <a:ext cx="4374000" cy="36813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t/>
            </a:r>
            <a:endParaRPr b="1">
              <a:solidFill>
                <a:schemeClr val="dk1"/>
              </a:solidFill>
              <a:latin typeface="Quicksand"/>
              <a:ea typeface="Quicksand"/>
              <a:cs typeface="Quicksand"/>
              <a:sym typeface="Quicksand"/>
            </a:endParaRPr>
          </a:p>
          <a:p>
            <a:pPr indent="0" lvl="0" marL="0" rtl="0" algn="l">
              <a:lnSpc>
                <a:spcPct val="100000"/>
              </a:lnSpc>
              <a:spcBef>
                <a:spcPts val="1400"/>
              </a:spcBef>
              <a:spcAft>
                <a:spcPts val="0"/>
              </a:spcAft>
              <a:buNone/>
            </a:pPr>
            <a:r>
              <a:rPr b="1" lang="en">
                <a:solidFill>
                  <a:schemeClr val="dk1"/>
                </a:solidFill>
                <a:latin typeface="Quicksand"/>
                <a:ea typeface="Quicksand"/>
                <a:cs typeface="Quicksand"/>
                <a:sym typeface="Quicksand"/>
              </a:rPr>
              <a:t>A class method takes cls as the first parameter.</a:t>
            </a:r>
            <a:endParaRPr b="1">
              <a:solidFill>
                <a:schemeClr val="dk1"/>
              </a:solidFill>
              <a:latin typeface="Quicksand"/>
              <a:ea typeface="Quicksand"/>
              <a:cs typeface="Quicksand"/>
              <a:sym typeface="Quicksand"/>
            </a:endParaRPr>
          </a:p>
          <a:p>
            <a:pPr indent="0" lvl="0" marL="0" rtl="0" algn="l">
              <a:lnSpc>
                <a:spcPct val="100000"/>
              </a:lnSpc>
              <a:spcBef>
                <a:spcPts val="1400"/>
              </a:spcBef>
              <a:spcAft>
                <a:spcPts val="0"/>
              </a:spcAft>
              <a:buNone/>
            </a:pPr>
            <a:r>
              <a:rPr b="1" lang="en">
                <a:solidFill>
                  <a:schemeClr val="dk1"/>
                </a:solidFill>
                <a:latin typeface="Quicksand"/>
                <a:ea typeface="Quicksand"/>
                <a:cs typeface="Quicksand"/>
                <a:sym typeface="Quicksand"/>
              </a:rPr>
              <a:t>classmethod() methods are bound to a class rather than an object. </a:t>
            </a:r>
            <a:endParaRPr b="1">
              <a:solidFill>
                <a:schemeClr val="dk1"/>
              </a:solidFill>
              <a:latin typeface="Quicksand"/>
              <a:ea typeface="Quicksand"/>
              <a:cs typeface="Quicksand"/>
              <a:sym typeface="Quicksand"/>
            </a:endParaRPr>
          </a:p>
          <a:p>
            <a:pPr indent="0" lvl="0" marL="0" rtl="0" algn="l">
              <a:lnSpc>
                <a:spcPct val="100000"/>
              </a:lnSpc>
              <a:spcBef>
                <a:spcPts val="1400"/>
              </a:spcBef>
              <a:spcAft>
                <a:spcPts val="0"/>
              </a:spcAft>
              <a:buNone/>
            </a:pPr>
            <a:r>
              <a:rPr b="1" lang="en">
                <a:solidFill>
                  <a:schemeClr val="dk1"/>
                </a:solidFill>
                <a:latin typeface="Quicksand"/>
                <a:ea typeface="Quicksand"/>
                <a:cs typeface="Quicksand"/>
                <a:sym typeface="Quicksand"/>
              </a:rPr>
              <a:t>Class methods can be called by both class and object. </a:t>
            </a:r>
            <a:endParaRPr b="1">
              <a:solidFill>
                <a:schemeClr val="dk1"/>
              </a:solidFill>
              <a:latin typeface="Quicksand"/>
              <a:ea typeface="Quicksand"/>
              <a:cs typeface="Quicksand"/>
              <a:sym typeface="Quicksand"/>
            </a:endParaRPr>
          </a:p>
          <a:p>
            <a:pPr indent="0" lvl="0" marL="0" rtl="0" algn="l">
              <a:lnSpc>
                <a:spcPct val="100000"/>
              </a:lnSpc>
              <a:spcBef>
                <a:spcPts val="1400"/>
              </a:spcBef>
              <a:spcAft>
                <a:spcPts val="0"/>
              </a:spcAft>
              <a:buNone/>
            </a:pPr>
            <a:r>
              <a:rPr b="1" lang="en">
                <a:solidFill>
                  <a:schemeClr val="dk1"/>
                </a:solidFill>
                <a:latin typeface="Quicksand"/>
                <a:ea typeface="Quicksand"/>
                <a:cs typeface="Quicksand"/>
                <a:sym typeface="Quicksand"/>
              </a:rPr>
              <a:t>These methods can be called with a class or with an object. </a:t>
            </a:r>
            <a:endParaRPr b="1">
              <a:solidFill>
                <a:schemeClr val="dk1"/>
              </a:solidFill>
              <a:latin typeface="Quicksand"/>
              <a:ea typeface="Quicksand"/>
              <a:cs typeface="Quicksand"/>
              <a:sym typeface="Quicksand"/>
            </a:endParaRPr>
          </a:p>
          <a:p>
            <a:pPr indent="0" lvl="0" marL="0" rtl="0" algn="l">
              <a:lnSpc>
                <a:spcPct val="100000"/>
              </a:lnSpc>
              <a:spcBef>
                <a:spcPts val="1400"/>
              </a:spcBef>
              <a:spcAft>
                <a:spcPts val="0"/>
              </a:spcAft>
              <a:buNone/>
            </a:pPr>
            <a:r>
              <a:rPr b="1" lang="en">
                <a:solidFill>
                  <a:schemeClr val="dk1"/>
                </a:solidFill>
                <a:latin typeface="Quicksand"/>
                <a:ea typeface="Quicksand"/>
                <a:cs typeface="Quicksand"/>
                <a:sym typeface="Quicksand"/>
              </a:rPr>
              <a:t>There are two ways to create a class method</a:t>
            </a:r>
            <a:endParaRPr b="1">
              <a:solidFill>
                <a:schemeClr val="dk1"/>
              </a:solidFill>
              <a:latin typeface="Quicksand"/>
              <a:ea typeface="Quicksand"/>
              <a:cs typeface="Quicksand"/>
              <a:sym typeface="Quicksand"/>
            </a:endParaRPr>
          </a:p>
          <a:p>
            <a:pPr indent="-317500" lvl="0" marL="457200" rtl="0" algn="just">
              <a:lnSpc>
                <a:spcPct val="115000"/>
              </a:lnSpc>
              <a:spcBef>
                <a:spcPts val="1400"/>
              </a:spcBef>
              <a:spcAft>
                <a:spcPts val="0"/>
              </a:spcAft>
              <a:buClr>
                <a:schemeClr val="dk1"/>
              </a:buClr>
              <a:buSzPts val="1400"/>
              <a:buFont typeface="Quicksand"/>
              <a:buChar char="●"/>
            </a:pPr>
            <a:r>
              <a:rPr b="1" lang="en">
                <a:solidFill>
                  <a:schemeClr val="dk1"/>
                </a:solidFill>
                <a:latin typeface="Quicksand"/>
                <a:ea typeface="Quicksand"/>
                <a:cs typeface="Quicksand"/>
                <a:sym typeface="Quicksand"/>
              </a:rPr>
              <a:t>Using @classmethod decorator to specify the class method.</a:t>
            </a:r>
            <a:endParaRPr b="1">
              <a:solidFill>
                <a:schemeClr val="dk1"/>
              </a:solidFill>
              <a:latin typeface="Quicksand"/>
              <a:ea typeface="Quicksand"/>
              <a:cs typeface="Quicksand"/>
              <a:sym typeface="Quicksand"/>
            </a:endParaRPr>
          </a:p>
          <a:p>
            <a:pPr indent="-317500" lvl="0" marL="457200" rtl="0" algn="just">
              <a:lnSpc>
                <a:spcPct val="115000"/>
              </a:lnSpc>
              <a:spcBef>
                <a:spcPts val="0"/>
              </a:spcBef>
              <a:spcAft>
                <a:spcPts val="0"/>
              </a:spcAft>
              <a:buClr>
                <a:schemeClr val="dk1"/>
              </a:buClr>
              <a:buSzPts val="1400"/>
              <a:buFont typeface="Quicksand"/>
              <a:buChar char="●"/>
            </a:pPr>
            <a:r>
              <a:rPr b="1" lang="en">
                <a:solidFill>
                  <a:schemeClr val="dk1"/>
                </a:solidFill>
                <a:latin typeface="Quicksand"/>
                <a:ea typeface="Quicksand"/>
                <a:cs typeface="Quicksand"/>
                <a:sym typeface="Quicksand"/>
              </a:rPr>
              <a:t>Using classmethod().</a:t>
            </a:r>
            <a:endParaRPr b="1">
              <a:solidFill>
                <a:schemeClr val="dk1"/>
              </a:solidFill>
              <a:latin typeface="Quicksand"/>
              <a:ea typeface="Quicksand"/>
              <a:cs typeface="Quicksand"/>
              <a:sym typeface="Quicksand"/>
            </a:endParaRPr>
          </a:p>
        </p:txBody>
      </p:sp>
      <p:pic>
        <p:nvPicPr>
          <p:cNvPr id="617" name="Google Shape;617;p41"/>
          <p:cNvPicPr preferRelativeResize="0"/>
          <p:nvPr/>
        </p:nvPicPr>
        <p:blipFill>
          <a:blip r:embed="rId3">
            <a:alphaModFix/>
          </a:blip>
          <a:stretch>
            <a:fillRect/>
          </a:stretch>
        </p:blipFill>
        <p:spPr>
          <a:xfrm>
            <a:off x="758175" y="1180050"/>
            <a:ext cx="3500300" cy="350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p15"/>
          <p:cNvGrpSpPr/>
          <p:nvPr/>
        </p:nvGrpSpPr>
        <p:grpSpPr>
          <a:xfrm>
            <a:off x="7631947" y="671363"/>
            <a:ext cx="636814" cy="120078"/>
            <a:chOff x="8209059" y="198000"/>
            <a:chExt cx="636814" cy="120078"/>
          </a:xfrm>
        </p:grpSpPr>
        <p:sp>
          <p:nvSpPr>
            <p:cNvPr id="92" name="Google Shape;92;p1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15"/>
          <p:cNvGrpSpPr/>
          <p:nvPr/>
        </p:nvGrpSpPr>
        <p:grpSpPr>
          <a:xfrm>
            <a:off x="7631947" y="671363"/>
            <a:ext cx="636814" cy="120078"/>
            <a:chOff x="8209059" y="198000"/>
            <a:chExt cx="636814" cy="120078"/>
          </a:xfrm>
        </p:grpSpPr>
        <p:sp>
          <p:nvSpPr>
            <p:cNvPr id="97" name="Google Shape;97;p1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600">
                <a:solidFill>
                  <a:srgbClr val="011635"/>
                </a:solidFill>
                <a:latin typeface="Bebas Neue"/>
                <a:ea typeface="Bebas Neue"/>
                <a:cs typeface="Bebas Neue"/>
                <a:sym typeface="Bebas Neue"/>
              </a:rPr>
              <a:t>Python programming paradigms</a:t>
            </a:r>
            <a:endParaRPr sz="3600">
              <a:solidFill>
                <a:srgbClr val="011635"/>
              </a:solidFill>
              <a:latin typeface="Bebas Neue"/>
              <a:ea typeface="Bebas Neue"/>
              <a:cs typeface="Bebas Neue"/>
              <a:sym typeface="Bebas Neue"/>
            </a:endParaRPr>
          </a:p>
        </p:txBody>
      </p:sp>
      <p:sp>
        <p:nvSpPr>
          <p:cNvPr id="101" name="Google Shape;101;p15"/>
          <p:cNvSpPr txBox="1"/>
          <p:nvPr/>
        </p:nvSpPr>
        <p:spPr>
          <a:xfrm flipH="1">
            <a:off x="4014700" y="1167225"/>
            <a:ext cx="4835700" cy="3759600"/>
          </a:xfrm>
          <a:prstGeom prst="rect">
            <a:avLst/>
          </a:prstGeom>
          <a:noFill/>
          <a:ln>
            <a:noFill/>
          </a:ln>
        </p:spPr>
        <p:txBody>
          <a:bodyPr anchorCtr="0" anchor="ctr" bIns="0" lIns="0" spcFirstLastPara="1" rIns="0" wrap="square" tIns="0">
            <a:noAutofit/>
          </a:bodyPr>
          <a:lstStyle/>
          <a:p>
            <a:pPr indent="-317500" lvl="0" marL="457200" rtl="0" algn="just">
              <a:lnSpc>
                <a:spcPct val="115000"/>
              </a:lnSpc>
              <a:spcBef>
                <a:spcPts val="0"/>
              </a:spcBef>
              <a:spcAft>
                <a:spcPts val="0"/>
              </a:spcAft>
              <a:buClr>
                <a:schemeClr val="dk1"/>
              </a:buClr>
              <a:buSzPts val="1400"/>
              <a:buFont typeface="Quicksand"/>
              <a:buAutoNum type="arabicPeriod"/>
            </a:pPr>
            <a:r>
              <a:rPr b="1" lang="en">
                <a:solidFill>
                  <a:schemeClr val="dk1"/>
                </a:solidFill>
                <a:highlight>
                  <a:schemeClr val="lt1"/>
                </a:highlight>
                <a:latin typeface="Quicksand"/>
                <a:ea typeface="Quicksand"/>
                <a:cs typeface="Quicksand"/>
                <a:sym typeface="Quicksand"/>
              </a:rPr>
              <a:t>Functional programming - This means writing a program using built-in functions. Python provides a rich set of functions and methods for various computations. </a:t>
            </a:r>
            <a:endParaRPr b="1">
              <a:solidFill>
                <a:schemeClr val="dk1"/>
              </a:solidFill>
              <a:highlight>
                <a:schemeClr val="lt1"/>
              </a:highlight>
              <a:latin typeface="Quicksand"/>
              <a:ea typeface="Quicksand"/>
              <a:cs typeface="Quicksand"/>
              <a:sym typeface="Quicksand"/>
            </a:endParaRPr>
          </a:p>
          <a:p>
            <a:pPr indent="0" lvl="0" marL="457200" rtl="0" algn="just">
              <a:lnSpc>
                <a:spcPct val="115000"/>
              </a:lnSpc>
              <a:spcBef>
                <a:spcPts val="0"/>
              </a:spcBef>
              <a:spcAft>
                <a:spcPts val="0"/>
              </a:spcAft>
              <a:buNone/>
            </a:pPr>
            <a:r>
              <a:t/>
            </a:r>
            <a:endParaRPr b="1">
              <a:solidFill>
                <a:schemeClr val="dk1"/>
              </a:solidFill>
              <a:highlight>
                <a:schemeClr val="lt1"/>
              </a:highlight>
              <a:latin typeface="Quicksand"/>
              <a:ea typeface="Quicksand"/>
              <a:cs typeface="Quicksand"/>
              <a:sym typeface="Quicksand"/>
            </a:endParaRPr>
          </a:p>
          <a:p>
            <a:pPr indent="-317500" lvl="0" marL="457200" rtl="0" algn="just">
              <a:lnSpc>
                <a:spcPct val="115000"/>
              </a:lnSpc>
              <a:spcBef>
                <a:spcPts val="1200"/>
              </a:spcBef>
              <a:spcAft>
                <a:spcPts val="0"/>
              </a:spcAft>
              <a:buClr>
                <a:schemeClr val="dk1"/>
              </a:buClr>
              <a:buSzPts val="1400"/>
              <a:buFont typeface="Quicksand"/>
              <a:buAutoNum type="arabicPeriod"/>
            </a:pPr>
            <a:r>
              <a:rPr b="1" lang="en">
                <a:solidFill>
                  <a:schemeClr val="dk1"/>
                </a:solidFill>
                <a:highlight>
                  <a:schemeClr val="lt1"/>
                </a:highlight>
                <a:latin typeface="Quicksand"/>
                <a:ea typeface="Quicksand"/>
                <a:cs typeface="Quicksand"/>
                <a:sym typeface="Quicksand"/>
              </a:rPr>
              <a:t>Procedure-oriented programming - It simply contains a series of computational steps to be carried out. Writing a program using functions is the best example of this kind. </a:t>
            </a:r>
            <a:endParaRPr b="1">
              <a:solidFill>
                <a:schemeClr val="dk1"/>
              </a:solidFill>
              <a:highlight>
                <a:schemeClr val="lt1"/>
              </a:highlight>
              <a:latin typeface="Quicksand"/>
              <a:ea typeface="Quicksand"/>
              <a:cs typeface="Quicksand"/>
              <a:sym typeface="Quicksand"/>
            </a:endParaRPr>
          </a:p>
        </p:txBody>
      </p:sp>
      <p:sp>
        <p:nvSpPr>
          <p:cNvPr id="102" name="Google Shape;102;p15"/>
          <p:cNvSpPr/>
          <p:nvPr/>
        </p:nvSpPr>
        <p:spPr>
          <a:xfrm>
            <a:off x="1009599" y="1322799"/>
            <a:ext cx="2339255" cy="1207858"/>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2236680" y="2611147"/>
            <a:ext cx="1711434" cy="2160111"/>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104" name="Google Shape;104;p15"/>
          <p:cNvSpPr/>
          <p:nvPr/>
        </p:nvSpPr>
        <p:spPr>
          <a:xfrm>
            <a:off x="2236680" y="2431372"/>
            <a:ext cx="1109112" cy="1051435"/>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105" name="Google Shape;105;p15"/>
          <p:cNvSpPr/>
          <p:nvPr/>
        </p:nvSpPr>
        <p:spPr>
          <a:xfrm>
            <a:off x="410450" y="2611147"/>
            <a:ext cx="1711547" cy="2160111"/>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106" name="Google Shape;106;p15"/>
          <p:cNvSpPr/>
          <p:nvPr/>
        </p:nvSpPr>
        <p:spPr>
          <a:xfrm>
            <a:off x="1012885" y="2431372"/>
            <a:ext cx="1109112" cy="1051435"/>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Quicksand"/>
              <a:ea typeface="Quicksand"/>
              <a:cs typeface="Quicksand"/>
              <a:sym typeface="Quicksand"/>
            </a:endParaRPr>
          </a:p>
        </p:txBody>
      </p:sp>
      <p:sp>
        <p:nvSpPr>
          <p:cNvPr id="107" name="Google Shape;107;p15"/>
          <p:cNvSpPr/>
          <p:nvPr/>
        </p:nvSpPr>
        <p:spPr>
          <a:xfrm>
            <a:off x="1608861" y="3579278"/>
            <a:ext cx="1140843" cy="1026384"/>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nvSpPr>
        <p:spPr>
          <a:xfrm>
            <a:off x="1282829" y="1771434"/>
            <a:ext cx="1792800" cy="4704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500"/>
              </a:spcBef>
              <a:spcAft>
                <a:spcPts val="0"/>
              </a:spcAft>
              <a:buNone/>
            </a:pPr>
            <a:r>
              <a:rPr b="1" lang="en" sz="1200">
                <a:solidFill>
                  <a:schemeClr val="lt1"/>
                </a:solidFill>
                <a:latin typeface="Quicksand"/>
                <a:ea typeface="Quicksand"/>
                <a:cs typeface="Quicksand"/>
                <a:sym typeface="Quicksand"/>
              </a:rPr>
              <a:t>Functional </a:t>
            </a:r>
            <a:endParaRPr b="1" sz="1200">
              <a:solidFill>
                <a:schemeClr val="lt1"/>
              </a:solidFill>
              <a:latin typeface="Quicksand"/>
              <a:ea typeface="Quicksand"/>
              <a:cs typeface="Quicksand"/>
              <a:sym typeface="Quicksand"/>
            </a:endParaRPr>
          </a:p>
          <a:p>
            <a:pPr indent="0" lvl="0" marL="0" rtl="0" algn="ctr">
              <a:lnSpc>
                <a:spcPct val="60000"/>
              </a:lnSpc>
              <a:spcBef>
                <a:spcPts val="500"/>
              </a:spcBef>
              <a:spcAft>
                <a:spcPts val="0"/>
              </a:spcAft>
              <a:buNone/>
            </a:pPr>
            <a:r>
              <a:rPr b="1" lang="en" sz="1200">
                <a:solidFill>
                  <a:schemeClr val="lt1"/>
                </a:solidFill>
                <a:latin typeface="Quicksand"/>
                <a:ea typeface="Quicksand"/>
                <a:cs typeface="Quicksand"/>
                <a:sym typeface="Quicksand"/>
              </a:rPr>
              <a:t>Programming</a:t>
            </a:r>
            <a:endParaRPr b="1" sz="1200">
              <a:solidFill>
                <a:schemeClr val="lt1"/>
              </a:solidFill>
              <a:latin typeface="Quicksand"/>
              <a:ea typeface="Quicksand"/>
              <a:cs typeface="Quicksand"/>
              <a:sym typeface="Quicksand"/>
            </a:endParaRPr>
          </a:p>
        </p:txBody>
      </p:sp>
      <p:sp>
        <p:nvSpPr>
          <p:cNvPr id="109" name="Google Shape;109;p15"/>
          <p:cNvSpPr txBox="1"/>
          <p:nvPr/>
        </p:nvSpPr>
        <p:spPr>
          <a:xfrm>
            <a:off x="437250" y="3462458"/>
            <a:ext cx="2173500" cy="6453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500"/>
              </a:spcBef>
              <a:spcAft>
                <a:spcPts val="0"/>
              </a:spcAft>
              <a:buNone/>
            </a:pPr>
            <a:r>
              <a:rPr b="1" lang="en" sz="1200">
                <a:solidFill>
                  <a:schemeClr val="lt1"/>
                </a:solidFill>
                <a:latin typeface="Quicksand"/>
                <a:ea typeface="Quicksand"/>
                <a:cs typeface="Quicksand"/>
                <a:sym typeface="Quicksand"/>
              </a:rPr>
              <a:t>Procedure-</a:t>
            </a:r>
            <a:endParaRPr b="1" sz="1200">
              <a:solidFill>
                <a:schemeClr val="lt1"/>
              </a:solidFill>
              <a:latin typeface="Quicksand"/>
              <a:ea typeface="Quicksand"/>
              <a:cs typeface="Quicksand"/>
              <a:sym typeface="Quicksand"/>
            </a:endParaRPr>
          </a:p>
          <a:p>
            <a:pPr indent="0" lvl="0" marL="0" rtl="0" algn="l">
              <a:lnSpc>
                <a:spcPct val="60000"/>
              </a:lnSpc>
              <a:spcBef>
                <a:spcPts val="500"/>
              </a:spcBef>
              <a:spcAft>
                <a:spcPts val="0"/>
              </a:spcAft>
              <a:buNone/>
            </a:pPr>
            <a:r>
              <a:rPr b="1" lang="en" sz="1200">
                <a:solidFill>
                  <a:schemeClr val="lt1"/>
                </a:solidFill>
                <a:latin typeface="Quicksand"/>
                <a:ea typeface="Quicksand"/>
                <a:cs typeface="Quicksand"/>
                <a:sym typeface="Quicksand"/>
              </a:rPr>
              <a:t>oriented </a:t>
            </a:r>
            <a:endParaRPr b="1" sz="1200">
              <a:solidFill>
                <a:schemeClr val="lt1"/>
              </a:solidFill>
              <a:latin typeface="Quicksand"/>
              <a:ea typeface="Quicksand"/>
              <a:cs typeface="Quicksand"/>
              <a:sym typeface="Quicksand"/>
            </a:endParaRPr>
          </a:p>
          <a:p>
            <a:pPr indent="0" lvl="0" marL="0" rtl="0" algn="l">
              <a:lnSpc>
                <a:spcPct val="60000"/>
              </a:lnSpc>
              <a:spcBef>
                <a:spcPts val="500"/>
              </a:spcBef>
              <a:spcAft>
                <a:spcPts val="0"/>
              </a:spcAft>
              <a:buNone/>
            </a:pPr>
            <a:r>
              <a:rPr b="1" lang="en" sz="1200">
                <a:solidFill>
                  <a:schemeClr val="lt1"/>
                </a:solidFill>
                <a:latin typeface="Quicksand"/>
                <a:ea typeface="Quicksand"/>
                <a:cs typeface="Quicksand"/>
                <a:sym typeface="Quicksand"/>
              </a:rPr>
              <a:t>Programming</a:t>
            </a:r>
            <a:endParaRPr b="1" sz="1200">
              <a:solidFill>
                <a:schemeClr val="lt1"/>
              </a:solidFill>
              <a:latin typeface="Quicksand"/>
              <a:ea typeface="Quicksand"/>
              <a:cs typeface="Quicksand"/>
              <a:sym typeface="Quicksand"/>
            </a:endParaRPr>
          </a:p>
        </p:txBody>
      </p:sp>
      <p:sp>
        <p:nvSpPr>
          <p:cNvPr id="110" name="Google Shape;110;p15"/>
          <p:cNvSpPr txBox="1"/>
          <p:nvPr/>
        </p:nvSpPr>
        <p:spPr>
          <a:xfrm>
            <a:off x="2249887" y="3462458"/>
            <a:ext cx="1711500" cy="645300"/>
          </a:xfrm>
          <a:prstGeom prst="rect">
            <a:avLst/>
          </a:prstGeom>
          <a:noFill/>
          <a:ln>
            <a:noFill/>
          </a:ln>
        </p:spPr>
        <p:txBody>
          <a:bodyPr anchorCtr="0" anchor="t" bIns="91425" lIns="91425" spcFirstLastPara="1" rIns="91425" wrap="square" tIns="91425">
            <a:spAutoFit/>
          </a:bodyPr>
          <a:lstStyle/>
          <a:p>
            <a:pPr indent="0" lvl="0" marL="0" rtl="0" algn="r">
              <a:lnSpc>
                <a:spcPct val="60000"/>
              </a:lnSpc>
              <a:spcBef>
                <a:spcPts val="500"/>
              </a:spcBef>
              <a:spcAft>
                <a:spcPts val="0"/>
              </a:spcAft>
              <a:buNone/>
            </a:pPr>
            <a:r>
              <a:rPr b="1" lang="en" sz="1200">
                <a:solidFill>
                  <a:schemeClr val="dk1"/>
                </a:solidFill>
                <a:latin typeface="Quicksand"/>
                <a:ea typeface="Quicksand"/>
                <a:cs typeface="Quicksand"/>
                <a:sym typeface="Quicksand"/>
              </a:rPr>
              <a:t>Object-</a:t>
            </a:r>
            <a:endParaRPr b="1" sz="1200">
              <a:solidFill>
                <a:schemeClr val="dk1"/>
              </a:solidFill>
              <a:latin typeface="Quicksand"/>
              <a:ea typeface="Quicksand"/>
              <a:cs typeface="Quicksand"/>
              <a:sym typeface="Quicksand"/>
            </a:endParaRPr>
          </a:p>
          <a:p>
            <a:pPr indent="0" lvl="0" marL="0" rtl="0" algn="r">
              <a:lnSpc>
                <a:spcPct val="60000"/>
              </a:lnSpc>
              <a:spcBef>
                <a:spcPts val="500"/>
              </a:spcBef>
              <a:spcAft>
                <a:spcPts val="0"/>
              </a:spcAft>
              <a:buNone/>
            </a:pPr>
            <a:r>
              <a:rPr b="1" lang="en" sz="1200">
                <a:solidFill>
                  <a:schemeClr val="dk1"/>
                </a:solidFill>
                <a:latin typeface="Quicksand"/>
                <a:ea typeface="Quicksand"/>
                <a:cs typeface="Quicksand"/>
                <a:sym typeface="Quicksand"/>
              </a:rPr>
              <a:t>oriented </a:t>
            </a:r>
            <a:endParaRPr b="1" sz="1200">
              <a:solidFill>
                <a:schemeClr val="dk1"/>
              </a:solidFill>
              <a:latin typeface="Quicksand"/>
              <a:ea typeface="Quicksand"/>
              <a:cs typeface="Quicksand"/>
              <a:sym typeface="Quicksand"/>
            </a:endParaRPr>
          </a:p>
          <a:p>
            <a:pPr indent="0" lvl="0" marL="0" rtl="0" algn="r">
              <a:lnSpc>
                <a:spcPct val="60000"/>
              </a:lnSpc>
              <a:spcBef>
                <a:spcPts val="500"/>
              </a:spcBef>
              <a:spcAft>
                <a:spcPts val="0"/>
              </a:spcAft>
              <a:buNone/>
            </a:pPr>
            <a:r>
              <a:rPr b="1" lang="en" sz="1200">
                <a:solidFill>
                  <a:schemeClr val="dk1"/>
                </a:solidFill>
                <a:latin typeface="Quicksand"/>
                <a:ea typeface="Quicksand"/>
                <a:cs typeface="Quicksand"/>
                <a:sym typeface="Quicksand"/>
              </a:rPr>
              <a:t>Programming</a:t>
            </a:r>
            <a:endParaRPr b="1" sz="1200">
              <a:solidFill>
                <a:schemeClr val="dk1"/>
              </a:solidFill>
              <a:latin typeface="Quicksand"/>
              <a:ea typeface="Quicksand"/>
              <a:cs typeface="Quicksand"/>
              <a:sym typeface="Quicks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2"/>
          <p:cNvSpPr/>
          <p:nvPr/>
        </p:nvSpPr>
        <p:spPr>
          <a:xfrm>
            <a:off x="4751575" y="3399850"/>
            <a:ext cx="3846900" cy="8313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Quicksand"/>
              <a:ea typeface="Quicksand"/>
              <a:cs typeface="Quicksand"/>
              <a:sym typeface="Quicksand"/>
            </a:endParaRPr>
          </a:p>
        </p:txBody>
      </p:sp>
      <p:grpSp>
        <p:nvGrpSpPr>
          <p:cNvPr id="623" name="Google Shape;623;p42"/>
          <p:cNvGrpSpPr/>
          <p:nvPr/>
        </p:nvGrpSpPr>
        <p:grpSpPr>
          <a:xfrm>
            <a:off x="7631947" y="671363"/>
            <a:ext cx="636814" cy="120078"/>
            <a:chOff x="8209059" y="198000"/>
            <a:chExt cx="636814" cy="120078"/>
          </a:xfrm>
        </p:grpSpPr>
        <p:sp>
          <p:nvSpPr>
            <p:cNvPr id="624" name="Google Shape;624;p4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p42"/>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8" name="Google Shape;628;p42"/>
          <p:cNvGrpSpPr/>
          <p:nvPr/>
        </p:nvGrpSpPr>
        <p:grpSpPr>
          <a:xfrm>
            <a:off x="7631947" y="671363"/>
            <a:ext cx="636814" cy="120078"/>
            <a:chOff x="8209059" y="198000"/>
            <a:chExt cx="636814" cy="120078"/>
          </a:xfrm>
        </p:grpSpPr>
        <p:sp>
          <p:nvSpPr>
            <p:cNvPr id="629" name="Google Shape;629;p4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42"/>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decorator</a:t>
            </a:r>
            <a:endParaRPr sz="3600">
              <a:solidFill>
                <a:srgbClr val="011635"/>
              </a:solidFill>
              <a:latin typeface="Bebas Neue"/>
              <a:ea typeface="Bebas Neue"/>
              <a:cs typeface="Bebas Neue"/>
              <a:sym typeface="Bebas Neue"/>
            </a:endParaRPr>
          </a:p>
        </p:txBody>
      </p:sp>
      <p:sp>
        <p:nvSpPr>
          <p:cNvPr id="633" name="Google Shape;633;p42"/>
          <p:cNvSpPr txBox="1"/>
          <p:nvPr/>
        </p:nvSpPr>
        <p:spPr>
          <a:xfrm flipH="1">
            <a:off x="4791775" y="2273850"/>
            <a:ext cx="3743400" cy="831300"/>
          </a:xfrm>
          <a:prstGeom prst="rect">
            <a:avLst/>
          </a:prstGeom>
          <a:noFill/>
          <a:ln>
            <a:noFill/>
          </a:ln>
        </p:spPr>
        <p:txBody>
          <a:bodyPr anchorCtr="0" anchor="ctr" bIns="0" lIns="0" spcFirstLastPara="1" rIns="0" wrap="square" tIns="0">
            <a:noAutofit/>
          </a:bodyPr>
          <a:lstStyle/>
          <a:p>
            <a:pPr indent="0" lvl="0" marL="0" rtl="0" algn="just">
              <a:spcBef>
                <a:spcPts val="0"/>
              </a:spcBef>
              <a:spcAft>
                <a:spcPts val="0"/>
              </a:spcAft>
              <a:buNone/>
            </a:pPr>
            <a:r>
              <a:rPr b="1" lang="en">
                <a:solidFill>
                  <a:schemeClr val="dk1"/>
                </a:solidFill>
                <a:latin typeface="Quicksand"/>
                <a:ea typeface="Quicksand"/>
                <a:cs typeface="Quicksand"/>
                <a:sym typeface="Quicksand"/>
              </a:rPr>
              <a:t>Decorators  are used for dynamic alteration of the functionality of a function, method, or class.</a:t>
            </a:r>
            <a:endParaRPr b="1">
              <a:solidFill>
                <a:schemeClr val="dk1"/>
              </a:solidFill>
              <a:latin typeface="Quicksand"/>
              <a:ea typeface="Quicksand"/>
              <a:cs typeface="Quicksand"/>
              <a:sym typeface="Quicksand"/>
            </a:endParaRPr>
          </a:p>
        </p:txBody>
      </p:sp>
      <p:sp>
        <p:nvSpPr>
          <p:cNvPr id="634" name="Google Shape;634;p42"/>
          <p:cNvSpPr txBox="1"/>
          <p:nvPr/>
        </p:nvSpPr>
        <p:spPr>
          <a:xfrm>
            <a:off x="4803322" y="3389450"/>
            <a:ext cx="374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Always you need to use the “cls” keyword or parameter in the instance method</a:t>
            </a:r>
            <a:endParaRPr b="1">
              <a:solidFill>
                <a:schemeClr val="lt1"/>
              </a:solidFill>
              <a:latin typeface="Quicksand"/>
              <a:ea typeface="Quicksand"/>
              <a:cs typeface="Quicksand"/>
              <a:sym typeface="Quicksand"/>
            </a:endParaRPr>
          </a:p>
        </p:txBody>
      </p:sp>
      <p:pic>
        <p:nvPicPr>
          <p:cNvPr id="635" name="Google Shape;635;p42"/>
          <p:cNvPicPr preferRelativeResize="0"/>
          <p:nvPr/>
        </p:nvPicPr>
        <p:blipFill>
          <a:blip r:embed="rId3">
            <a:alphaModFix/>
          </a:blip>
          <a:stretch>
            <a:fillRect/>
          </a:stretch>
        </p:blipFill>
        <p:spPr>
          <a:xfrm>
            <a:off x="714800" y="1346825"/>
            <a:ext cx="3362100" cy="3362100"/>
          </a:xfrm>
          <a:prstGeom prst="rect">
            <a:avLst/>
          </a:prstGeom>
          <a:noFill/>
          <a:ln>
            <a:noFill/>
          </a:ln>
        </p:spPr>
      </p:pic>
      <p:sp>
        <p:nvSpPr>
          <p:cNvPr id="636" name="Google Shape;636;p42"/>
          <p:cNvSpPr/>
          <p:nvPr/>
        </p:nvSpPr>
        <p:spPr>
          <a:xfrm>
            <a:off x="5586350" y="1183150"/>
            <a:ext cx="2082900" cy="6990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2"/>
          <p:cNvSpPr txBox="1"/>
          <p:nvPr/>
        </p:nvSpPr>
        <p:spPr>
          <a:xfrm>
            <a:off x="5542375" y="1285775"/>
            <a:ext cx="2265300" cy="5112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What is a decorator?</a:t>
            </a:r>
            <a:endParaRPr b="0" i="0" sz="2200" u="none" cap="none" strike="noStrike">
              <a:solidFill>
                <a:srgbClr val="FFFFFF"/>
              </a:solidFill>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43"/>
          <p:cNvGrpSpPr/>
          <p:nvPr/>
        </p:nvGrpSpPr>
        <p:grpSpPr>
          <a:xfrm>
            <a:off x="7631947" y="671363"/>
            <a:ext cx="636814" cy="120078"/>
            <a:chOff x="8209059" y="198000"/>
            <a:chExt cx="636814" cy="120078"/>
          </a:xfrm>
        </p:grpSpPr>
        <p:sp>
          <p:nvSpPr>
            <p:cNvPr id="643" name="Google Shape;643;p4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 name="Google Shape;646;p43"/>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 name="Google Shape;647;p43"/>
          <p:cNvGrpSpPr/>
          <p:nvPr/>
        </p:nvGrpSpPr>
        <p:grpSpPr>
          <a:xfrm>
            <a:off x="7631947" y="671363"/>
            <a:ext cx="636814" cy="120078"/>
            <a:chOff x="8209059" y="198000"/>
            <a:chExt cx="636814" cy="120078"/>
          </a:xfrm>
        </p:grpSpPr>
        <p:sp>
          <p:nvSpPr>
            <p:cNvPr id="648" name="Google Shape;648;p4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43"/>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Program Using Class Decorator</a:t>
            </a:r>
            <a:endParaRPr sz="3000">
              <a:solidFill>
                <a:srgbClr val="011635"/>
              </a:solidFill>
              <a:latin typeface="Bebas Neue"/>
              <a:ea typeface="Bebas Neue"/>
              <a:cs typeface="Bebas Neue"/>
              <a:sym typeface="Bebas Neue"/>
            </a:endParaRPr>
          </a:p>
        </p:txBody>
      </p:sp>
      <p:sp>
        <p:nvSpPr>
          <p:cNvPr id="652" name="Google Shape;652;p43"/>
          <p:cNvSpPr txBox="1"/>
          <p:nvPr/>
        </p:nvSpPr>
        <p:spPr>
          <a:xfrm>
            <a:off x="253800" y="1013725"/>
            <a:ext cx="5441400" cy="412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OnlineStudent:    </a:t>
            </a:r>
            <a:r>
              <a:rPr b="1" lang="en" sz="1200">
                <a:solidFill>
                  <a:srgbClr val="008000"/>
                </a:solidFill>
                <a:highlight>
                  <a:srgbClr val="FFFFFE"/>
                </a:highlight>
                <a:latin typeface="Quicksand"/>
                <a:ea typeface="Quicksand"/>
                <a:cs typeface="Quicksand"/>
                <a:sym typeface="Quicksand"/>
              </a:rPr>
              <a:t>#Class namespace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platform =</a:t>
            </a:r>
            <a:r>
              <a:rPr b="1" lang="en" sz="1200">
                <a:solidFill>
                  <a:srgbClr val="A31515"/>
                </a:solidFill>
                <a:highlight>
                  <a:srgbClr val="FFFFFE"/>
                </a:highlight>
                <a:latin typeface="Quicksand"/>
                <a:ea typeface="Quicksand"/>
                <a:cs typeface="Quicksand"/>
                <a:sym typeface="Quicksand"/>
              </a:rPr>
              <a:t>"vityarthi"</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#Class or Static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#It is common to all the objects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name</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m1</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m2</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m3</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#Constructor</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.name = name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 = m1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.m2 = m2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.m3 = m3     </a:t>
            </a:r>
            <a:r>
              <a:rPr b="1" lang="en" sz="1200">
                <a:solidFill>
                  <a:srgbClr val="008000"/>
                </a:solidFill>
                <a:highlight>
                  <a:srgbClr val="FFFFFE"/>
                </a:highlight>
                <a:latin typeface="Quicksand"/>
                <a:ea typeface="Quicksand"/>
                <a:cs typeface="Quicksand"/>
                <a:sym typeface="Quicksand"/>
              </a:rPr>
              <a:t>#Instance Variable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#Instance Method</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average</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#A Method to </a:t>
            </a:r>
            <a:r>
              <a:rPr b="1" lang="en" sz="1200">
                <a:solidFill>
                  <a:srgbClr val="008000"/>
                </a:solidFill>
                <a:highlight>
                  <a:srgbClr val="FFFFFE"/>
                </a:highlight>
                <a:latin typeface="Quicksand"/>
                <a:ea typeface="Quicksand"/>
                <a:cs typeface="Quicksand"/>
                <a:sym typeface="Quicksand"/>
              </a:rPr>
              <a:t>calculate</a:t>
            </a:r>
            <a:r>
              <a:rPr b="1" lang="en" sz="1200">
                <a:solidFill>
                  <a:srgbClr val="008000"/>
                </a:solidFill>
                <a:highlight>
                  <a:srgbClr val="FFFFFE"/>
                </a:highlight>
                <a:latin typeface="Quicksand"/>
                <a:ea typeface="Quicksand"/>
                <a:cs typeface="Quicksand"/>
                <a:sym typeface="Quicksand"/>
              </a:rPr>
              <a:t> an average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#self.avg=(self.m1+self.m2+self.m3)/3</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return((</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.m1+</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.m2+</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.m3)/</a:t>
            </a:r>
            <a:r>
              <a:rPr b="1" lang="en" sz="1200">
                <a:solidFill>
                  <a:srgbClr val="09885A"/>
                </a:solidFill>
                <a:highlight>
                  <a:srgbClr val="FFFFFE"/>
                </a:highlight>
                <a:latin typeface="Quicksand"/>
                <a:ea typeface="Quicksand"/>
                <a:cs typeface="Quicksand"/>
                <a:sym typeface="Quicksand"/>
              </a:rPr>
              <a:t>3</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@classmethod</a:t>
            </a:r>
            <a:r>
              <a:rPr b="1" lang="en" sz="1200">
                <a:solidFill>
                  <a:schemeClr val="dk1"/>
                </a:solidFill>
                <a:highlight>
                  <a:srgbClr val="FFFFFE"/>
                </a:highlight>
                <a:latin typeface="Quicksand"/>
                <a:ea typeface="Quicksand"/>
                <a:cs typeface="Quicksand"/>
                <a:sym typeface="Quicksand"/>
              </a:rPr>
              <a:t> </a:t>
            </a:r>
            <a:r>
              <a:rPr b="1" lang="en" sz="1050">
                <a:solidFill>
                  <a:srgbClr val="008000"/>
                </a:solidFill>
                <a:highlight>
                  <a:srgbClr val="FFFFFE"/>
                </a:highlight>
              </a:rPr>
              <a:t>#This decorator is mandatory</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#It is to avoid the error "missing 1 required positional argument: 'cls'"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platform_name</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cls</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#A class method</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return(cls.platform)</a:t>
            </a:r>
            <a:endParaRPr b="1" sz="1200">
              <a:solidFill>
                <a:srgbClr val="0000FF"/>
              </a:solidFill>
              <a:highlight>
                <a:srgbClr val="FFFFFE"/>
              </a:highlight>
              <a:latin typeface="Quicksand"/>
              <a:ea typeface="Quicksand"/>
              <a:cs typeface="Quicksand"/>
              <a:sym typeface="Quicksand"/>
            </a:endParaRPr>
          </a:p>
        </p:txBody>
      </p:sp>
      <p:sp>
        <p:nvSpPr>
          <p:cNvPr id="653" name="Google Shape;653;p43"/>
          <p:cNvSpPr txBox="1"/>
          <p:nvPr/>
        </p:nvSpPr>
        <p:spPr>
          <a:xfrm>
            <a:off x="4517275" y="1170125"/>
            <a:ext cx="4523400" cy="2192400"/>
          </a:xfrm>
          <a:prstGeom prst="rect">
            <a:avLst/>
          </a:prstGeom>
          <a:noFill/>
          <a:ln cap="flat" cmpd="sng" w="9525">
            <a:solidFill>
              <a:srgbClr val="DE753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#Object Creation</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student1 = OnlineStudent(</a:t>
            </a:r>
            <a:r>
              <a:rPr b="1" lang="en" sz="1100">
                <a:solidFill>
                  <a:srgbClr val="A31515"/>
                </a:solidFill>
                <a:highlight>
                  <a:srgbClr val="FFFFFE"/>
                </a:highlight>
                <a:latin typeface="Quicksand"/>
                <a:ea typeface="Quicksand"/>
                <a:cs typeface="Quicksand"/>
                <a:sym typeface="Quicksand"/>
              </a:rPr>
              <a:t>'Ram'</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56</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67</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78</a:t>
            </a:r>
            <a:r>
              <a:rPr b="1" lang="en" sz="1100">
                <a:solidFill>
                  <a:schemeClr val="dk1"/>
                </a:solidFill>
                <a:highlight>
                  <a:srgbClr val="FFFFFE"/>
                </a:highlight>
                <a:latin typeface="Quicksand"/>
                <a:ea typeface="Quicksand"/>
                <a:cs typeface="Quicksand"/>
                <a:sym typeface="Quicksand"/>
              </a:rPr>
              <a:t>)</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student2 = OnlineStudent(</a:t>
            </a:r>
            <a:r>
              <a:rPr b="1" lang="en" sz="1100">
                <a:solidFill>
                  <a:srgbClr val="A31515"/>
                </a:solidFill>
                <a:highlight>
                  <a:srgbClr val="FFFFFE"/>
                </a:highlight>
                <a:latin typeface="Quicksand"/>
                <a:ea typeface="Quicksand"/>
                <a:cs typeface="Quicksand"/>
                <a:sym typeface="Quicksand"/>
              </a:rPr>
              <a:t>'Krish'</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67</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78</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89</a:t>
            </a:r>
            <a:r>
              <a:rPr b="1" lang="en" sz="1100">
                <a:solidFill>
                  <a:schemeClr val="dk1"/>
                </a:solidFill>
                <a:highlight>
                  <a:srgbClr val="FFFFFE"/>
                </a:highlight>
                <a:latin typeface="Quicksand"/>
                <a:ea typeface="Quicksand"/>
                <a:cs typeface="Quicksand"/>
                <a:sym typeface="Quicksand"/>
              </a:rPr>
              <a:t>)</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(OnlineStudent.platform_name(), </a:t>
            </a:r>
            <a:r>
              <a:rPr b="1" lang="en" sz="1100">
                <a:solidFill>
                  <a:srgbClr val="A31515"/>
                </a:solidFill>
                <a:highlight>
                  <a:srgbClr val="FFFFFE"/>
                </a:highlight>
                <a:latin typeface="Quicksand"/>
                <a:ea typeface="Quicksand"/>
                <a:cs typeface="Quicksand"/>
                <a:sym typeface="Quicksand"/>
              </a:rPr>
              <a:t>"Students Score Card"</a:t>
            </a:r>
            <a:r>
              <a:rPr b="1" lang="en" sz="1100">
                <a:solidFill>
                  <a:schemeClr val="dk1"/>
                </a:solidFill>
                <a:highlight>
                  <a:srgbClr val="FFFFFE"/>
                </a:highlight>
                <a:latin typeface="Quicksand"/>
                <a:ea typeface="Quicksand"/>
                <a:cs typeface="Quicksand"/>
                <a:sym typeface="Quicksand"/>
              </a:rPr>
              <a:t>)</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sz="1100">
              <a:solidFill>
                <a:srgbClr val="008000"/>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#call to a class method</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a:t>
            </a:r>
            <a:r>
              <a:rPr b="1" lang="en" sz="1100">
                <a:solidFill>
                  <a:srgbClr val="A31515"/>
                </a:solidFill>
                <a:highlight>
                  <a:srgbClr val="FFFFFE"/>
                </a:highlight>
                <a:latin typeface="Quicksand"/>
                <a:ea typeface="Quicksand"/>
                <a:cs typeface="Quicksand"/>
                <a:sym typeface="Quicksand"/>
              </a:rPr>
              <a:t>"The Student 1 Average is"</a:t>
            </a:r>
            <a:r>
              <a:rPr b="1" lang="en" sz="1100">
                <a:solidFill>
                  <a:schemeClr val="dk1"/>
                </a:solidFill>
                <a:highlight>
                  <a:srgbClr val="FFFFFE"/>
                </a:highlight>
                <a:latin typeface="Quicksand"/>
                <a:ea typeface="Quicksand"/>
                <a:cs typeface="Quicksand"/>
                <a:sym typeface="Quicksand"/>
              </a:rPr>
              <a:t>, student1.average())</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a:t>
            </a:r>
            <a:r>
              <a:rPr b="1" lang="en" sz="1100">
                <a:solidFill>
                  <a:srgbClr val="A31515"/>
                </a:solidFill>
                <a:highlight>
                  <a:srgbClr val="FFFFFE"/>
                </a:highlight>
                <a:latin typeface="Quicksand"/>
                <a:ea typeface="Quicksand"/>
                <a:cs typeface="Quicksand"/>
                <a:sym typeface="Quicksand"/>
              </a:rPr>
              <a:t>"The Student 2 Average is"</a:t>
            </a:r>
            <a:r>
              <a:rPr b="1" lang="en" sz="1100">
                <a:solidFill>
                  <a:schemeClr val="dk1"/>
                </a:solidFill>
                <a:highlight>
                  <a:srgbClr val="FFFFFE"/>
                </a:highlight>
                <a:latin typeface="Quicksand"/>
                <a:ea typeface="Quicksand"/>
                <a:cs typeface="Quicksand"/>
                <a:sym typeface="Quicksand"/>
              </a:rPr>
              <a:t>, student2.average())</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(student1.platform)</a:t>
            </a:r>
            <a:endParaRPr b="1" sz="1100">
              <a:solidFill>
                <a:srgbClr val="008000"/>
              </a:solidFill>
              <a:highlight>
                <a:srgbClr val="FFFFFE"/>
              </a:highlight>
              <a:latin typeface="Quicksand"/>
              <a:ea typeface="Quicksand"/>
              <a:cs typeface="Quicksand"/>
              <a:sym typeface="Quicksand"/>
            </a:endParaRPr>
          </a:p>
        </p:txBody>
      </p:sp>
      <p:sp>
        <p:nvSpPr>
          <p:cNvPr id="654" name="Google Shape;654;p43"/>
          <p:cNvSpPr/>
          <p:nvPr/>
        </p:nvSpPr>
        <p:spPr>
          <a:xfrm>
            <a:off x="5855774" y="3623125"/>
            <a:ext cx="2433900" cy="114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655" name="Google Shape;655;p43"/>
          <p:cNvSpPr txBox="1"/>
          <p:nvPr/>
        </p:nvSpPr>
        <p:spPr>
          <a:xfrm>
            <a:off x="5929700" y="3546825"/>
            <a:ext cx="24891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vityarthi Students Score Card</a:t>
            </a:r>
            <a:endParaRPr b="1" sz="12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The Student 1 Average is 67.0</a:t>
            </a:r>
            <a:endParaRPr b="1" sz="12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The Student 2 Average is 78.0</a:t>
            </a:r>
            <a:endParaRPr b="1" sz="12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vityarthi</a:t>
            </a:r>
            <a:endParaRPr b="1" sz="1200">
              <a:solidFill>
                <a:schemeClr val="lt1"/>
              </a:solidFill>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44"/>
          <p:cNvGrpSpPr/>
          <p:nvPr/>
        </p:nvGrpSpPr>
        <p:grpSpPr>
          <a:xfrm>
            <a:off x="7631947" y="671363"/>
            <a:ext cx="636814" cy="120078"/>
            <a:chOff x="8209059" y="198000"/>
            <a:chExt cx="636814" cy="120078"/>
          </a:xfrm>
        </p:grpSpPr>
        <p:sp>
          <p:nvSpPr>
            <p:cNvPr id="661" name="Google Shape;661;p4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 name="Google Shape;664;p4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5" name="Google Shape;665;p44"/>
          <p:cNvGrpSpPr/>
          <p:nvPr/>
        </p:nvGrpSpPr>
        <p:grpSpPr>
          <a:xfrm>
            <a:off x="7631947" y="671363"/>
            <a:ext cx="636814" cy="120078"/>
            <a:chOff x="8209059" y="198000"/>
            <a:chExt cx="636814" cy="120078"/>
          </a:xfrm>
        </p:grpSpPr>
        <p:sp>
          <p:nvSpPr>
            <p:cNvPr id="666" name="Google Shape;666;p4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9" name="Google Shape;669;p4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Program Using C</a:t>
            </a:r>
            <a:r>
              <a:rPr lang="en" sz="3000">
                <a:solidFill>
                  <a:srgbClr val="011635"/>
                </a:solidFill>
                <a:latin typeface="Bebas Neue"/>
                <a:ea typeface="Bebas Neue"/>
                <a:cs typeface="Bebas Neue"/>
                <a:sym typeface="Bebas Neue"/>
              </a:rPr>
              <a:t>lass Method</a:t>
            </a:r>
            <a:r>
              <a:rPr lang="en" sz="3000">
                <a:solidFill>
                  <a:srgbClr val="011635"/>
                </a:solidFill>
                <a:latin typeface="Bebas Neue"/>
                <a:ea typeface="Bebas Neue"/>
                <a:cs typeface="Bebas Neue"/>
                <a:sym typeface="Bebas Neue"/>
              </a:rPr>
              <a:t>() function</a:t>
            </a:r>
            <a:endParaRPr sz="3000">
              <a:solidFill>
                <a:srgbClr val="011635"/>
              </a:solidFill>
              <a:latin typeface="Bebas Neue"/>
              <a:ea typeface="Bebas Neue"/>
              <a:cs typeface="Bebas Neue"/>
              <a:sym typeface="Bebas Neue"/>
            </a:endParaRPr>
          </a:p>
        </p:txBody>
      </p:sp>
      <p:sp>
        <p:nvSpPr>
          <p:cNvPr id="670" name="Google Shape;670;p44"/>
          <p:cNvSpPr txBox="1"/>
          <p:nvPr/>
        </p:nvSpPr>
        <p:spPr>
          <a:xfrm>
            <a:off x="253800" y="1013725"/>
            <a:ext cx="5441400" cy="357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100">
                <a:solidFill>
                  <a:srgbClr val="0000FF"/>
                </a:solidFill>
                <a:highlight>
                  <a:srgbClr val="FFFFFE"/>
                </a:highlight>
                <a:latin typeface="Quicksand"/>
                <a:ea typeface="Quicksand"/>
                <a:cs typeface="Quicksand"/>
                <a:sym typeface="Quicksand"/>
              </a:rPr>
              <a:t>class</a:t>
            </a:r>
            <a:r>
              <a:rPr b="1" lang="en" sz="1100">
                <a:solidFill>
                  <a:schemeClr val="dk1"/>
                </a:solidFill>
                <a:highlight>
                  <a:srgbClr val="FFFFFE"/>
                </a:highlight>
                <a:latin typeface="Quicksand"/>
                <a:ea typeface="Quicksand"/>
                <a:cs typeface="Quicksand"/>
                <a:sym typeface="Quicksand"/>
              </a:rPr>
              <a:t> OnlineStudent:    </a:t>
            </a:r>
            <a:r>
              <a:rPr b="1" lang="en" sz="1100">
                <a:solidFill>
                  <a:srgbClr val="008000"/>
                </a:solidFill>
                <a:highlight>
                  <a:srgbClr val="FFFFFE"/>
                </a:highlight>
                <a:latin typeface="Quicksand"/>
                <a:ea typeface="Quicksand"/>
                <a:cs typeface="Quicksand"/>
                <a:sym typeface="Quicksand"/>
              </a:rPr>
              <a:t>#Class namespace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platform =</a:t>
            </a:r>
            <a:r>
              <a:rPr b="1" lang="en" sz="1100">
                <a:solidFill>
                  <a:srgbClr val="A31515"/>
                </a:solidFill>
                <a:highlight>
                  <a:srgbClr val="FFFFFE"/>
                </a:highlight>
                <a:latin typeface="Quicksand"/>
                <a:ea typeface="Quicksand"/>
                <a:cs typeface="Quicksand"/>
                <a:sym typeface="Quicksand"/>
              </a:rPr>
              <a:t>"vityarthi"</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#Class or Static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#It is common to all the objects</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__init__</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name</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m1</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m2</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m3</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#Constructor</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.name = name </a:t>
            </a:r>
            <a:r>
              <a:rPr b="1" lang="en" sz="1100">
                <a:solidFill>
                  <a:srgbClr val="008000"/>
                </a:solidFill>
                <a:highlight>
                  <a:srgbClr val="FFFFFE"/>
                </a:highlight>
                <a:latin typeface="Quicksand"/>
                <a:ea typeface="Quicksand"/>
                <a:cs typeface="Quicksand"/>
                <a:sym typeface="Quicksand"/>
              </a:rPr>
              <a:t>#Instance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.m1 = m1     </a:t>
            </a:r>
            <a:r>
              <a:rPr b="1" lang="en" sz="1100">
                <a:solidFill>
                  <a:srgbClr val="008000"/>
                </a:solidFill>
                <a:highlight>
                  <a:srgbClr val="FFFFFE"/>
                </a:highlight>
                <a:latin typeface="Quicksand"/>
                <a:ea typeface="Quicksand"/>
                <a:cs typeface="Quicksand"/>
                <a:sym typeface="Quicksand"/>
              </a:rPr>
              <a:t>#Instance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.m2 = m2     </a:t>
            </a:r>
            <a:r>
              <a:rPr b="1" lang="en" sz="1100">
                <a:solidFill>
                  <a:srgbClr val="008000"/>
                </a:solidFill>
                <a:highlight>
                  <a:srgbClr val="FFFFFE"/>
                </a:highlight>
                <a:latin typeface="Quicksand"/>
                <a:ea typeface="Quicksand"/>
                <a:cs typeface="Quicksand"/>
                <a:sym typeface="Quicksand"/>
              </a:rPr>
              <a:t>#Instance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.m3 = m3     </a:t>
            </a:r>
            <a:r>
              <a:rPr b="1" lang="en" sz="1100">
                <a:solidFill>
                  <a:srgbClr val="008000"/>
                </a:solidFill>
                <a:highlight>
                  <a:srgbClr val="FFFFFE"/>
                </a:highlight>
                <a:latin typeface="Quicksand"/>
                <a:ea typeface="Quicksand"/>
                <a:cs typeface="Quicksand"/>
                <a:sym typeface="Quicksand"/>
              </a:rPr>
              <a:t>#Instance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#self.avg=0       #Instance Variable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average</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#A Method to calculate an average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#self.avg=(self.m1+self.m2+self.m3)/3</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return((</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.m1+</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.m2+</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.m3)/</a:t>
            </a:r>
            <a:r>
              <a:rPr b="1" lang="en" sz="1100">
                <a:solidFill>
                  <a:srgbClr val="09885A"/>
                </a:solidFill>
                <a:highlight>
                  <a:srgbClr val="FFFFFE"/>
                </a:highlight>
                <a:latin typeface="Quicksand"/>
                <a:ea typeface="Quicksand"/>
                <a:cs typeface="Quicksand"/>
                <a:sym typeface="Quicksand"/>
              </a:rPr>
              <a:t>3</a:t>
            </a:r>
            <a:r>
              <a:rPr b="1" lang="en" sz="1100">
                <a:solidFill>
                  <a:schemeClr val="dk1"/>
                </a:solidFill>
                <a:highlight>
                  <a:srgbClr val="FFFFFE"/>
                </a:highlight>
                <a:latin typeface="Quicksand"/>
                <a:ea typeface="Quicksand"/>
                <a:cs typeface="Quicksand"/>
                <a:sym typeface="Quicksand"/>
              </a:rPr>
              <a:t>)</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platform_name</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cls</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#A class method</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(cls.platform, </a:t>
            </a:r>
            <a:r>
              <a:rPr b="1" lang="en" sz="1100">
                <a:solidFill>
                  <a:srgbClr val="A31515"/>
                </a:solidFill>
                <a:highlight>
                  <a:srgbClr val="FFFFFE"/>
                </a:highlight>
                <a:latin typeface="Quicksand"/>
                <a:ea typeface="Quicksand"/>
                <a:cs typeface="Quicksand"/>
                <a:sym typeface="Quicksand"/>
              </a:rPr>
              <a:t>"Students Score Card"</a:t>
            </a:r>
            <a:r>
              <a:rPr b="1" lang="en" sz="1100">
                <a:solidFill>
                  <a:schemeClr val="dk1"/>
                </a:solidFill>
                <a:highlight>
                  <a:srgbClr val="FFFFFE"/>
                </a:highlight>
                <a:latin typeface="Quicksand"/>
                <a:ea typeface="Quicksand"/>
                <a:cs typeface="Quicksand"/>
                <a:sym typeface="Quicksand"/>
              </a:rPr>
              <a:t>)</a:t>
            </a:r>
            <a:endParaRPr b="1" sz="1100">
              <a:solidFill>
                <a:srgbClr val="0000FF"/>
              </a:solidFill>
              <a:highlight>
                <a:srgbClr val="FFFFFE"/>
              </a:highlight>
              <a:latin typeface="Quicksand"/>
              <a:ea typeface="Quicksand"/>
              <a:cs typeface="Quicksand"/>
              <a:sym typeface="Quicksand"/>
            </a:endParaRPr>
          </a:p>
        </p:txBody>
      </p:sp>
      <p:sp>
        <p:nvSpPr>
          <p:cNvPr id="671" name="Google Shape;671;p44"/>
          <p:cNvSpPr txBox="1"/>
          <p:nvPr/>
        </p:nvSpPr>
        <p:spPr>
          <a:xfrm>
            <a:off x="4389775" y="1120275"/>
            <a:ext cx="4820700" cy="216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950">
                <a:solidFill>
                  <a:srgbClr val="008000"/>
                </a:solidFill>
                <a:highlight>
                  <a:srgbClr val="FFFFFE"/>
                </a:highlight>
                <a:latin typeface="Quicksand"/>
                <a:ea typeface="Quicksand"/>
                <a:cs typeface="Quicksand"/>
                <a:sym typeface="Quicksand"/>
              </a:rPr>
              <a:t>#Object Creation</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chemeClr val="dk1"/>
                </a:solidFill>
                <a:highlight>
                  <a:srgbClr val="FFFFFE"/>
                </a:highlight>
                <a:latin typeface="Quicksand"/>
                <a:ea typeface="Quicksand"/>
                <a:cs typeface="Quicksand"/>
                <a:sym typeface="Quicksand"/>
              </a:rPr>
              <a:t>student1 = OnlineStudent(</a:t>
            </a:r>
            <a:r>
              <a:rPr b="1" lang="en" sz="950">
                <a:solidFill>
                  <a:srgbClr val="A31515"/>
                </a:solidFill>
                <a:highlight>
                  <a:srgbClr val="FFFFFE"/>
                </a:highlight>
                <a:latin typeface="Quicksand"/>
                <a:ea typeface="Quicksand"/>
                <a:cs typeface="Quicksand"/>
                <a:sym typeface="Quicksand"/>
              </a:rPr>
              <a:t>'Ram'</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56</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67</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78</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chemeClr val="dk1"/>
                </a:solidFill>
                <a:highlight>
                  <a:srgbClr val="FFFFFE"/>
                </a:highlight>
                <a:latin typeface="Quicksand"/>
                <a:ea typeface="Quicksand"/>
                <a:cs typeface="Quicksand"/>
                <a:sym typeface="Quicksand"/>
              </a:rPr>
              <a:t>student2 = OnlineStudent(</a:t>
            </a:r>
            <a:r>
              <a:rPr b="1" lang="en" sz="950">
                <a:solidFill>
                  <a:srgbClr val="A31515"/>
                </a:solidFill>
                <a:highlight>
                  <a:srgbClr val="FFFFFE"/>
                </a:highlight>
                <a:latin typeface="Quicksand"/>
                <a:ea typeface="Quicksand"/>
                <a:cs typeface="Quicksand"/>
                <a:sym typeface="Quicksand"/>
              </a:rPr>
              <a:t>'Krish'</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67</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78</a:t>
            </a:r>
            <a:r>
              <a:rPr b="1" lang="en" sz="950">
                <a:solidFill>
                  <a:schemeClr val="dk1"/>
                </a:solidFill>
                <a:highlight>
                  <a:srgbClr val="FFFFFE"/>
                </a:highlight>
                <a:latin typeface="Quicksand"/>
                <a:ea typeface="Quicksand"/>
                <a:cs typeface="Quicksand"/>
                <a:sym typeface="Quicksand"/>
              </a:rPr>
              <a:t>,</a:t>
            </a:r>
            <a:r>
              <a:rPr b="1" lang="en" sz="950">
                <a:solidFill>
                  <a:srgbClr val="09885A"/>
                </a:solidFill>
                <a:highlight>
                  <a:srgbClr val="FFFFFE"/>
                </a:highlight>
                <a:latin typeface="Quicksand"/>
                <a:ea typeface="Quicksand"/>
                <a:cs typeface="Quicksand"/>
                <a:sym typeface="Quicksand"/>
              </a:rPr>
              <a:t>89</a:t>
            </a:r>
            <a:r>
              <a:rPr b="1" lang="en" sz="950">
                <a:solidFill>
                  <a:schemeClr val="dk1"/>
                </a:solidFill>
                <a:highlight>
                  <a:srgbClr val="FFFFFE"/>
                </a:highlight>
                <a:latin typeface="Quicksand"/>
                <a:ea typeface="Quicksand"/>
                <a:cs typeface="Quicksand"/>
                <a:sym typeface="Quicksand"/>
              </a:rPr>
              <a:t>)</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chemeClr val="lt1"/>
                </a:highlight>
                <a:latin typeface="Quicksand"/>
                <a:ea typeface="Quicksand"/>
                <a:cs typeface="Quicksand"/>
                <a:sym typeface="Quicksand"/>
              </a:rPr>
              <a:t>#classmethod() function to create a class method</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chemeClr val="dk1"/>
                </a:solidFill>
                <a:highlight>
                  <a:srgbClr val="FFFFFE"/>
                </a:highlight>
                <a:latin typeface="Quicksand"/>
                <a:ea typeface="Quicksand"/>
                <a:cs typeface="Quicksand"/>
                <a:sym typeface="Quicksand"/>
              </a:rPr>
              <a:t>OnlineStudent.platform_name=classmethod(OnlineStudent.platform_name) </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rgbClr val="008000"/>
                </a:solidFill>
                <a:highlight>
                  <a:srgbClr val="FFFFFE"/>
                </a:highlight>
                <a:latin typeface="Quicksand"/>
                <a:ea typeface="Quicksand"/>
                <a:cs typeface="Quicksand"/>
                <a:sym typeface="Quicksand"/>
              </a:rPr>
              <a:t>#call to a class method</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chemeClr val="dk1"/>
                </a:solidFill>
                <a:highlight>
                  <a:srgbClr val="FFFFFE"/>
                </a:highlight>
                <a:latin typeface="Quicksand"/>
                <a:ea typeface="Quicksand"/>
                <a:cs typeface="Quicksand"/>
                <a:sym typeface="Quicksand"/>
              </a:rPr>
              <a:t>OnlineStudent.platform_name()</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rgbClr val="008000"/>
                </a:solidFill>
                <a:highlight>
                  <a:srgbClr val="FFFFFE"/>
                </a:highlight>
                <a:latin typeface="Quicksand"/>
                <a:ea typeface="Quicksand"/>
                <a:cs typeface="Quicksand"/>
                <a:sym typeface="Quicksand"/>
              </a:rPr>
              <a:t>#Note: in the above method call, there is no brackets()</a:t>
            </a:r>
            <a:endParaRPr b="1" sz="9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rgbClr val="795E26"/>
                </a:solidFill>
                <a:highlight>
                  <a:srgbClr val="FFFFFE"/>
                </a:highlight>
                <a:latin typeface="Quicksand"/>
                <a:ea typeface="Quicksand"/>
                <a:cs typeface="Quicksand"/>
                <a:sym typeface="Quicksand"/>
              </a:rPr>
              <a:t>print</a:t>
            </a:r>
            <a:r>
              <a:rPr b="1" lang="en" sz="950">
                <a:solidFill>
                  <a:schemeClr val="dk1"/>
                </a:solidFill>
                <a:highlight>
                  <a:srgbClr val="FFFFFE"/>
                </a:highlight>
                <a:latin typeface="Quicksand"/>
                <a:ea typeface="Quicksand"/>
                <a:cs typeface="Quicksand"/>
                <a:sym typeface="Quicksand"/>
              </a:rPr>
              <a:t>(</a:t>
            </a:r>
            <a:r>
              <a:rPr b="1" lang="en" sz="950">
                <a:solidFill>
                  <a:srgbClr val="A31515"/>
                </a:solidFill>
                <a:highlight>
                  <a:srgbClr val="FFFFFE"/>
                </a:highlight>
                <a:latin typeface="Quicksand"/>
                <a:ea typeface="Quicksand"/>
                <a:cs typeface="Quicksand"/>
                <a:sym typeface="Quicksand"/>
              </a:rPr>
              <a:t>"The Student 1 Average is"</a:t>
            </a:r>
            <a:r>
              <a:rPr b="1" lang="en" sz="950">
                <a:solidFill>
                  <a:schemeClr val="dk1"/>
                </a:solidFill>
                <a:highlight>
                  <a:srgbClr val="FFFFFE"/>
                </a:highlight>
                <a:latin typeface="Quicksand"/>
                <a:ea typeface="Quicksand"/>
                <a:cs typeface="Quicksand"/>
                <a:sym typeface="Quicksand"/>
              </a:rPr>
              <a:t>, student1.average())</a:t>
            </a:r>
            <a:endParaRPr b="1" sz="9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950">
                <a:solidFill>
                  <a:srgbClr val="795E26"/>
                </a:solidFill>
                <a:highlight>
                  <a:srgbClr val="FFFFFE"/>
                </a:highlight>
                <a:latin typeface="Quicksand"/>
                <a:ea typeface="Quicksand"/>
                <a:cs typeface="Quicksand"/>
                <a:sym typeface="Quicksand"/>
              </a:rPr>
              <a:t>print</a:t>
            </a:r>
            <a:r>
              <a:rPr b="1" lang="en" sz="950">
                <a:solidFill>
                  <a:schemeClr val="dk1"/>
                </a:solidFill>
                <a:highlight>
                  <a:srgbClr val="FFFFFE"/>
                </a:highlight>
                <a:latin typeface="Quicksand"/>
                <a:ea typeface="Quicksand"/>
                <a:cs typeface="Quicksand"/>
                <a:sym typeface="Quicksand"/>
              </a:rPr>
              <a:t>(</a:t>
            </a:r>
            <a:r>
              <a:rPr b="1" lang="en" sz="950">
                <a:solidFill>
                  <a:srgbClr val="A31515"/>
                </a:solidFill>
                <a:highlight>
                  <a:srgbClr val="FFFFFE"/>
                </a:highlight>
                <a:latin typeface="Quicksand"/>
                <a:ea typeface="Quicksand"/>
                <a:cs typeface="Quicksand"/>
                <a:sym typeface="Quicksand"/>
              </a:rPr>
              <a:t>"The Student 2 Average is"</a:t>
            </a:r>
            <a:r>
              <a:rPr b="1" lang="en" sz="950">
                <a:solidFill>
                  <a:schemeClr val="dk1"/>
                </a:solidFill>
                <a:highlight>
                  <a:srgbClr val="FFFFFE"/>
                </a:highlight>
                <a:latin typeface="Quicksand"/>
                <a:ea typeface="Quicksand"/>
                <a:cs typeface="Quicksand"/>
                <a:sym typeface="Quicksand"/>
              </a:rPr>
              <a:t>, student2.average())</a:t>
            </a:r>
            <a:endParaRPr b="1" sz="900">
              <a:solidFill>
                <a:srgbClr val="008000"/>
              </a:solidFill>
              <a:highlight>
                <a:srgbClr val="FFFFFE"/>
              </a:highlight>
              <a:latin typeface="Quicksand"/>
              <a:ea typeface="Quicksand"/>
              <a:cs typeface="Quicksand"/>
              <a:sym typeface="Quicksand"/>
            </a:endParaRPr>
          </a:p>
        </p:txBody>
      </p:sp>
      <p:sp>
        <p:nvSpPr>
          <p:cNvPr id="672" name="Google Shape;672;p44"/>
          <p:cNvSpPr/>
          <p:nvPr/>
        </p:nvSpPr>
        <p:spPr>
          <a:xfrm>
            <a:off x="5081049" y="3582350"/>
            <a:ext cx="2550900" cy="114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673" name="Google Shape;673;p44"/>
          <p:cNvSpPr txBox="1"/>
          <p:nvPr/>
        </p:nvSpPr>
        <p:spPr>
          <a:xfrm>
            <a:off x="5078775" y="3582250"/>
            <a:ext cx="2489100" cy="107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vityarthi Students Score Card</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The Student 1 Average is 67.0</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Quicksand"/>
                <a:ea typeface="Quicksand"/>
                <a:cs typeface="Quicksand"/>
                <a:sym typeface="Quicksand"/>
              </a:rPr>
              <a:t>The Student 2 Average is 78.0</a:t>
            </a:r>
            <a:endParaRPr b="1" sz="1200">
              <a:solidFill>
                <a:schemeClr val="lt1"/>
              </a:solidFill>
              <a:latin typeface="Quicksand"/>
              <a:ea typeface="Quicksand"/>
              <a:cs typeface="Quicksand"/>
              <a:sym typeface="Quicksa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5"/>
          <p:cNvSpPr/>
          <p:nvPr/>
        </p:nvSpPr>
        <p:spPr>
          <a:xfrm>
            <a:off x="3922075" y="4309650"/>
            <a:ext cx="4917900" cy="7029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Quicksand"/>
              <a:ea typeface="Quicksand"/>
              <a:cs typeface="Quicksand"/>
              <a:sym typeface="Quicksand"/>
            </a:endParaRPr>
          </a:p>
        </p:txBody>
      </p:sp>
      <p:grpSp>
        <p:nvGrpSpPr>
          <p:cNvPr id="679" name="Google Shape;679;p45"/>
          <p:cNvGrpSpPr/>
          <p:nvPr/>
        </p:nvGrpSpPr>
        <p:grpSpPr>
          <a:xfrm>
            <a:off x="7631947" y="671363"/>
            <a:ext cx="636814" cy="120078"/>
            <a:chOff x="8209059" y="198000"/>
            <a:chExt cx="636814" cy="120078"/>
          </a:xfrm>
        </p:grpSpPr>
        <p:sp>
          <p:nvSpPr>
            <p:cNvPr id="680" name="Google Shape;680;p4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4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4" name="Google Shape;684;p45"/>
          <p:cNvGrpSpPr/>
          <p:nvPr/>
        </p:nvGrpSpPr>
        <p:grpSpPr>
          <a:xfrm>
            <a:off x="7631947" y="671363"/>
            <a:ext cx="636814" cy="120078"/>
            <a:chOff x="8209059" y="198000"/>
            <a:chExt cx="636814" cy="120078"/>
          </a:xfrm>
        </p:grpSpPr>
        <p:sp>
          <p:nvSpPr>
            <p:cNvPr id="685" name="Google Shape;685;p4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8" name="Google Shape;688;p4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Static method</a:t>
            </a:r>
            <a:endParaRPr sz="3600">
              <a:solidFill>
                <a:srgbClr val="011635"/>
              </a:solidFill>
              <a:latin typeface="Bebas Neue"/>
              <a:ea typeface="Bebas Neue"/>
              <a:cs typeface="Bebas Neue"/>
              <a:sym typeface="Bebas Neue"/>
            </a:endParaRPr>
          </a:p>
        </p:txBody>
      </p:sp>
      <p:sp>
        <p:nvSpPr>
          <p:cNvPr id="689" name="Google Shape;689;p45"/>
          <p:cNvSpPr txBox="1"/>
          <p:nvPr/>
        </p:nvSpPr>
        <p:spPr>
          <a:xfrm flipH="1">
            <a:off x="3922075" y="1161151"/>
            <a:ext cx="4917900" cy="30723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400"/>
              </a:spcBef>
              <a:spcAft>
                <a:spcPts val="0"/>
              </a:spcAft>
              <a:buNone/>
            </a:pPr>
            <a:r>
              <a:rPr b="1" lang="en">
                <a:solidFill>
                  <a:srgbClr val="202124"/>
                </a:solidFill>
                <a:highlight>
                  <a:schemeClr val="lt1"/>
                </a:highlight>
                <a:latin typeface="Quicksand"/>
                <a:ea typeface="Quicksand"/>
                <a:cs typeface="Quicksand"/>
                <a:sym typeface="Quicksand"/>
              </a:rPr>
              <a:t>When you use </a:t>
            </a:r>
            <a:r>
              <a:rPr b="1" lang="en">
                <a:solidFill>
                  <a:srgbClr val="0000FF"/>
                </a:solidFill>
                <a:highlight>
                  <a:schemeClr val="lt1"/>
                </a:highlight>
                <a:latin typeface="Quicksand"/>
                <a:ea typeface="Quicksand"/>
                <a:cs typeface="Quicksand"/>
                <a:sym typeface="Quicksand"/>
              </a:rPr>
              <a:t>@staticmethod</a:t>
            </a:r>
            <a:r>
              <a:rPr b="1" lang="en">
                <a:solidFill>
                  <a:srgbClr val="202124"/>
                </a:solidFill>
                <a:highlight>
                  <a:schemeClr val="lt1"/>
                </a:highlight>
                <a:latin typeface="Quicksand"/>
                <a:ea typeface="Quicksand"/>
                <a:cs typeface="Quicksand"/>
                <a:sym typeface="Quicksand"/>
              </a:rPr>
              <a:t> you can call the method from both way: within the class and using class instance objects.</a:t>
            </a:r>
            <a:endParaRPr b="1">
              <a:solidFill>
                <a:srgbClr val="202124"/>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rgbClr val="202124"/>
              </a:buClr>
              <a:buSzPts val="1400"/>
              <a:buFont typeface="Quicksand"/>
              <a:buChar char="●"/>
            </a:pPr>
            <a:r>
              <a:rPr b="1" lang="en">
                <a:solidFill>
                  <a:srgbClr val="202124"/>
                </a:solidFill>
                <a:highlight>
                  <a:schemeClr val="lt1"/>
                </a:highlight>
                <a:latin typeface="Quicksand"/>
                <a:ea typeface="Quicksand"/>
                <a:cs typeface="Quicksand"/>
                <a:sym typeface="Quicksand"/>
              </a:rPr>
              <a:t>We generally use static methods to create utility functions.</a:t>
            </a:r>
            <a:endParaRPr b="1">
              <a:solidFill>
                <a:srgbClr val="202124"/>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rgbClr val="202124"/>
              </a:buClr>
              <a:buSzPts val="1400"/>
              <a:buFont typeface="Quicksand"/>
              <a:buChar char="●"/>
            </a:pPr>
            <a:r>
              <a:rPr b="1" lang="en">
                <a:solidFill>
                  <a:srgbClr val="202124"/>
                </a:solidFill>
                <a:highlight>
                  <a:schemeClr val="lt1"/>
                </a:highlight>
                <a:latin typeface="Quicksand"/>
                <a:ea typeface="Quicksand"/>
                <a:cs typeface="Quicksand"/>
                <a:sym typeface="Quicksand"/>
              </a:rPr>
              <a:t>A static method is bound to a class rather than the objects for that class.</a:t>
            </a:r>
            <a:endParaRPr b="1">
              <a:solidFill>
                <a:srgbClr val="202124"/>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rgbClr val="202124"/>
              </a:buClr>
              <a:buSzPts val="1400"/>
              <a:buFont typeface="Quicksand"/>
              <a:buChar char="●"/>
            </a:pPr>
            <a:r>
              <a:rPr b="1" lang="en">
                <a:solidFill>
                  <a:srgbClr val="202124"/>
                </a:solidFill>
                <a:highlight>
                  <a:schemeClr val="lt1"/>
                </a:highlight>
                <a:latin typeface="Quicksand"/>
                <a:ea typeface="Quicksand"/>
                <a:cs typeface="Quicksand"/>
                <a:sym typeface="Quicksand"/>
              </a:rPr>
              <a:t>This means that a static method can be called without an object for that class.</a:t>
            </a:r>
            <a:endParaRPr b="1">
              <a:solidFill>
                <a:srgbClr val="202124"/>
              </a:solidFill>
              <a:highlight>
                <a:schemeClr val="lt1"/>
              </a:highlight>
              <a:latin typeface="Quicksand"/>
              <a:ea typeface="Quicksand"/>
              <a:cs typeface="Quicksand"/>
              <a:sym typeface="Quicksand"/>
            </a:endParaRPr>
          </a:p>
          <a:p>
            <a:pPr indent="-317500" lvl="0" marL="457200" rtl="0" algn="just">
              <a:lnSpc>
                <a:spcPct val="115000"/>
              </a:lnSpc>
              <a:spcBef>
                <a:spcPts val="0"/>
              </a:spcBef>
              <a:spcAft>
                <a:spcPts val="0"/>
              </a:spcAft>
              <a:buClr>
                <a:srgbClr val="202124"/>
              </a:buClr>
              <a:buSzPts val="1400"/>
              <a:buFont typeface="Quicksand"/>
              <a:buChar char="●"/>
            </a:pPr>
            <a:r>
              <a:rPr b="1" lang="en">
                <a:solidFill>
                  <a:srgbClr val="202124"/>
                </a:solidFill>
                <a:highlight>
                  <a:schemeClr val="lt1"/>
                </a:highlight>
                <a:latin typeface="Quicksand"/>
                <a:ea typeface="Quicksand"/>
                <a:cs typeface="Quicksand"/>
                <a:sym typeface="Quicksand"/>
              </a:rPr>
              <a:t>A static method can neither modify object state nor class state. Static methods are restricted in what data they can access.</a:t>
            </a:r>
            <a:endParaRPr b="1">
              <a:solidFill>
                <a:srgbClr val="202124"/>
              </a:solidFill>
              <a:highlight>
                <a:schemeClr val="lt1"/>
              </a:highlight>
              <a:latin typeface="Quicksand"/>
              <a:ea typeface="Quicksand"/>
              <a:cs typeface="Quicksand"/>
              <a:sym typeface="Quicksand"/>
            </a:endParaRPr>
          </a:p>
        </p:txBody>
      </p:sp>
      <p:sp>
        <p:nvSpPr>
          <p:cNvPr id="690" name="Google Shape;690;p45"/>
          <p:cNvSpPr txBox="1"/>
          <p:nvPr/>
        </p:nvSpPr>
        <p:spPr>
          <a:xfrm>
            <a:off x="3956578" y="4268550"/>
            <a:ext cx="4883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Quicksand"/>
                <a:ea typeface="Quicksand"/>
                <a:cs typeface="Quicksand"/>
                <a:sym typeface="Quicksand"/>
              </a:rPr>
              <a:t>Note</a:t>
            </a:r>
            <a:endParaRPr b="1" sz="13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300">
                <a:solidFill>
                  <a:schemeClr val="lt1"/>
                </a:solidFill>
                <a:latin typeface="Quicksand"/>
                <a:ea typeface="Quicksand"/>
                <a:cs typeface="Quicksand"/>
                <a:sym typeface="Quicksand"/>
              </a:rPr>
              <a:t>If you are not concerned about either instance variable or class variable, you may use static method.</a:t>
            </a:r>
            <a:endParaRPr b="1" sz="1300">
              <a:solidFill>
                <a:schemeClr val="lt1"/>
              </a:solidFill>
              <a:latin typeface="Quicksand"/>
              <a:ea typeface="Quicksand"/>
              <a:cs typeface="Quicksand"/>
              <a:sym typeface="Quicksand"/>
            </a:endParaRPr>
          </a:p>
        </p:txBody>
      </p:sp>
      <p:pic>
        <p:nvPicPr>
          <p:cNvPr id="691" name="Google Shape;691;p45"/>
          <p:cNvPicPr preferRelativeResize="0"/>
          <p:nvPr/>
        </p:nvPicPr>
        <p:blipFill>
          <a:blip r:embed="rId3">
            <a:alphaModFix/>
          </a:blip>
          <a:stretch>
            <a:fillRect/>
          </a:stretch>
        </p:blipFill>
        <p:spPr>
          <a:xfrm>
            <a:off x="152400" y="1170125"/>
            <a:ext cx="3617275" cy="3617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46"/>
          <p:cNvGrpSpPr/>
          <p:nvPr/>
        </p:nvGrpSpPr>
        <p:grpSpPr>
          <a:xfrm>
            <a:off x="7631947" y="671363"/>
            <a:ext cx="636814" cy="120078"/>
            <a:chOff x="8209059" y="198000"/>
            <a:chExt cx="636814" cy="120078"/>
          </a:xfrm>
        </p:grpSpPr>
        <p:sp>
          <p:nvSpPr>
            <p:cNvPr id="697" name="Google Shape;697;p4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4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46"/>
          <p:cNvGrpSpPr/>
          <p:nvPr/>
        </p:nvGrpSpPr>
        <p:grpSpPr>
          <a:xfrm>
            <a:off x="7631947" y="671363"/>
            <a:ext cx="636814" cy="120078"/>
            <a:chOff x="8209059" y="198000"/>
            <a:chExt cx="636814" cy="120078"/>
          </a:xfrm>
        </p:grpSpPr>
        <p:sp>
          <p:nvSpPr>
            <p:cNvPr id="702" name="Google Shape;702;p4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5" name="Google Shape;705;p4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Program Using static Method</a:t>
            </a:r>
            <a:r>
              <a:rPr b="1" lang="en" sz="2800">
                <a:solidFill>
                  <a:srgbClr val="0000FF"/>
                </a:solidFill>
                <a:latin typeface="Oswald"/>
                <a:ea typeface="Oswald"/>
                <a:cs typeface="Oswald"/>
                <a:sym typeface="Oswald"/>
              </a:rPr>
              <a:t> </a:t>
            </a:r>
            <a:endParaRPr b="0" i="0" sz="3600" u="none" cap="none" strike="noStrike">
              <a:solidFill>
                <a:srgbClr val="011635"/>
              </a:solidFill>
              <a:latin typeface="Bebas Neue"/>
              <a:ea typeface="Bebas Neue"/>
              <a:cs typeface="Bebas Neue"/>
              <a:sym typeface="Bebas Neue"/>
            </a:endParaRPr>
          </a:p>
        </p:txBody>
      </p:sp>
      <p:sp>
        <p:nvSpPr>
          <p:cNvPr id="706" name="Google Shape;706;p46"/>
          <p:cNvSpPr/>
          <p:nvPr/>
        </p:nvSpPr>
        <p:spPr>
          <a:xfrm>
            <a:off x="4861900" y="3739200"/>
            <a:ext cx="4014300" cy="6807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txBox="1"/>
          <p:nvPr/>
        </p:nvSpPr>
        <p:spPr>
          <a:xfrm>
            <a:off x="4861900" y="3755550"/>
            <a:ext cx="4321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The Average mark of the student is =  88.0</a:t>
            </a:r>
            <a:endParaRPr b="1">
              <a:solidFill>
                <a:schemeClr val="lt1"/>
              </a:solidFill>
              <a:latin typeface="Quicksand"/>
              <a:ea typeface="Quicksand"/>
              <a:cs typeface="Quicksand"/>
              <a:sym typeface="Quicksand"/>
            </a:endParaRPr>
          </a:p>
        </p:txBody>
      </p:sp>
      <p:sp>
        <p:nvSpPr>
          <p:cNvPr id="708" name="Google Shape;708;p46"/>
          <p:cNvSpPr txBox="1"/>
          <p:nvPr/>
        </p:nvSpPr>
        <p:spPr>
          <a:xfrm>
            <a:off x="651400" y="1322400"/>
            <a:ext cx="4321800" cy="298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50">
                <a:solidFill>
                  <a:srgbClr val="0000FF"/>
                </a:solidFill>
                <a:highlight>
                  <a:srgbClr val="FFFFFE"/>
                </a:highlight>
                <a:latin typeface="Quicksand"/>
                <a:ea typeface="Quicksand"/>
                <a:cs typeface="Quicksand"/>
                <a:sym typeface="Quicksand"/>
              </a:rPr>
              <a:t>class</a:t>
            </a:r>
            <a:r>
              <a:rPr b="1" lang="en" sz="1250">
                <a:solidFill>
                  <a:schemeClr val="dk1"/>
                </a:solidFill>
                <a:highlight>
                  <a:srgbClr val="FFFFFE"/>
                </a:highlight>
                <a:latin typeface="Quicksand"/>
                <a:ea typeface="Quicksand"/>
                <a:cs typeface="Quicksand"/>
                <a:sym typeface="Quicksand"/>
              </a:rPr>
              <a:t> OnlineStudent:    </a:t>
            </a:r>
            <a:r>
              <a:rPr b="1" lang="en" sz="1250">
                <a:solidFill>
                  <a:srgbClr val="008000"/>
                </a:solidFill>
                <a:highlight>
                  <a:srgbClr val="FFFFFE"/>
                </a:highlight>
                <a:latin typeface="Quicksand"/>
                <a:ea typeface="Quicksand"/>
                <a:cs typeface="Quicksand"/>
                <a:sym typeface="Quicksand"/>
              </a:rPr>
              <a:t>#Class namespace</a:t>
            </a:r>
            <a:endParaRPr b="1" sz="12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platform =</a:t>
            </a:r>
            <a:r>
              <a:rPr b="1" lang="en" sz="1250">
                <a:solidFill>
                  <a:srgbClr val="A31515"/>
                </a:solidFill>
                <a:highlight>
                  <a:srgbClr val="FFFFFE"/>
                </a:highlight>
                <a:latin typeface="Quicksand"/>
                <a:ea typeface="Quicksand"/>
                <a:cs typeface="Quicksand"/>
                <a:sym typeface="Quicksand"/>
              </a:rPr>
              <a:t>"vityarthi"</a:t>
            </a:r>
            <a:r>
              <a:rPr b="1" lang="en" sz="1250">
                <a:solidFill>
                  <a:schemeClr val="dk1"/>
                </a:solidFill>
                <a:highlight>
                  <a:srgbClr val="FFFFFE"/>
                </a:highlight>
                <a:latin typeface="Quicksand"/>
                <a:ea typeface="Quicksand"/>
                <a:cs typeface="Quicksand"/>
                <a:sym typeface="Quicksand"/>
              </a:rPr>
              <a:t>  </a:t>
            </a:r>
            <a:r>
              <a:rPr b="1" lang="en" sz="1250">
                <a:solidFill>
                  <a:srgbClr val="008000"/>
                </a:solidFill>
                <a:highlight>
                  <a:srgbClr val="FFFFFE"/>
                </a:highlight>
                <a:latin typeface="Quicksand"/>
                <a:ea typeface="Quicksand"/>
                <a:cs typeface="Quicksand"/>
                <a:sym typeface="Quicksand"/>
              </a:rPr>
              <a:t>#Class or Static variable</a:t>
            </a:r>
            <a:endParaRPr b="1" sz="12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795E26"/>
                </a:solidFill>
                <a:highlight>
                  <a:srgbClr val="FFFFFE"/>
                </a:highlight>
                <a:latin typeface="Quicksand"/>
                <a:ea typeface="Quicksand"/>
                <a:cs typeface="Quicksand"/>
                <a:sym typeface="Quicksand"/>
              </a:rPr>
              <a:t>@staticmethod</a:t>
            </a:r>
            <a:endParaRPr b="1" sz="1250">
              <a:solidFill>
                <a:srgbClr val="795E26"/>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0000FF"/>
                </a:solidFill>
                <a:highlight>
                  <a:srgbClr val="FFFFFE"/>
                </a:highlight>
                <a:latin typeface="Quicksand"/>
                <a:ea typeface="Quicksand"/>
                <a:cs typeface="Quicksand"/>
                <a:sym typeface="Quicksand"/>
              </a:rPr>
              <a:t>def</a:t>
            </a:r>
            <a:r>
              <a:rPr b="1" lang="en" sz="1250">
                <a:solidFill>
                  <a:schemeClr val="dk1"/>
                </a:solidFill>
                <a:highlight>
                  <a:srgbClr val="FFFFFE"/>
                </a:highlight>
                <a:latin typeface="Quicksand"/>
                <a:ea typeface="Quicksand"/>
                <a:cs typeface="Quicksand"/>
                <a:sym typeface="Quicksand"/>
              </a:rPr>
              <a:t> </a:t>
            </a:r>
            <a:r>
              <a:rPr b="1" lang="en" sz="1250">
                <a:solidFill>
                  <a:srgbClr val="795E26"/>
                </a:solidFill>
                <a:highlight>
                  <a:srgbClr val="FFFFFE"/>
                </a:highlight>
                <a:latin typeface="Quicksand"/>
                <a:ea typeface="Quicksand"/>
                <a:cs typeface="Quicksand"/>
                <a:sym typeface="Quicksand"/>
              </a:rPr>
              <a:t>add</a:t>
            </a:r>
            <a:r>
              <a:rPr b="1" lang="en" sz="1250">
                <a:solidFill>
                  <a:schemeClr val="dk1"/>
                </a:solidFill>
                <a:highlight>
                  <a:srgbClr val="FFFFFE"/>
                </a:highlight>
                <a:latin typeface="Quicksand"/>
                <a:ea typeface="Quicksand"/>
                <a:cs typeface="Quicksand"/>
                <a:sym typeface="Quicksand"/>
              </a:rPr>
              <a:t>(</a:t>
            </a:r>
            <a:r>
              <a:rPr b="1" lang="en" sz="1250">
                <a:solidFill>
                  <a:srgbClr val="001080"/>
                </a:solidFill>
                <a:highlight>
                  <a:srgbClr val="FFFFFE"/>
                </a:highlight>
                <a:latin typeface="Quicksand"/>
                <a:ea typeface="Quicksand"/>
                <a:cs typeface="Quicksand"/>
                <a:sym typeface="Quicksand"/>
              </a:rPr>
              <a:t>m1</a:t>
            </a:r>
            <a:r>
              <a:rPr b="1" lang="en" sz="1250">
                <a:solidFill>
                  <a:schemeClr val="dk1"/>
                </a:solidFill>
                <a:highlight>
                  <a:srgbClr val="FFFFFE"/>
                </a:highlight>
                <a:latin typeface="Quicksand"/>
                <a:ea typeface="Quicksand"/>
                <a:cs typeface="Quicksand"/>
                <a:sym typeface="Quicksand"/>
              </a:rPr>
              <a:t>, </a:t>
            </a:r>
            <a:r>
              <a:rPr b="1" lang="en" sz="1250">
                <a:solidFill>
                  <a:srgbClr val="001080"/>
                </a:solidFill>
                <a:highlight>
                  <a:srgbClr val="FFFFFE"/>
                </a:highlight>
                <a:latin typeface="Quicksand"/>
                <a:ea typeface="Quicksand"/>
                <a:cs typeface="Quicksand"/>
                <a:sym typeface="Quicksand"/>
              </a:rPr>
              <a:t>m2</a:t>
            </a:r>
            <a:r>
              <a:rPr b="1" lang="en" sz="1250">
                <a:solidFill>
                  <a:schemeClr val="dk1"/>
                </a:solidFill>
                <a:highlight>
                  <a:srgbClr val="FFFFFE"/>
                </a:highlight>
                <a:latin typeface="Quicksand"/>
                <a:ea typeface="Quicksand"/>
                <a:cs typeface="Quicksand"/>
                <a:sym typeface="Quicksand"/>
              </a:rPr>
              <a:t>, </a:t>
            </a:r>
            <a:r>
              <a:rPr b="1" lang="en" sz="1250">
                <a:solidFill>
                  <a:srgbClr val="001080"/>
                </a:solidFill>
                <a:highlight>
                  <a:srgbClr val="FFFFFE"/>
                </a:highlight>
                <a:latin typeface="Quicksand"/>
                <a:ea typeface="Quicksand"/>
                <a:cs typeface="Quicksand"/>
                <a:sym typeface="Quicksand"/>
              </a:rPr>
              <a:t>m3</a:t>
            </a:r>
            <a:r>
              <a:rPr b="1" lang="en" sz="1250">
                <a:solidFill>
                  <a:schemeClr val="dk1"/>
                </a:solidFill>
                <a:highlight>
                  <a:srgbClr val="FFFFFE"/>
                </a:highlight>
                <a:latin typeface="Quicksand"/>
                <a:ea typeface="Quicksand"/>
                <a:cs typeface="Quicksand"/>
                <a:sym typeface="Quicksand"/>
              </a:rPr>
              <a:t>):</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AF00DB"/>
                </a:solidFill>
                <a:highlight>
                  <a:srgbClr val="FFFFFE"/>
                </a:highlight>
                <a:latin typeface="Quicksand"/>
                <a:ea typeface="Quicksand"/>
                <a:cs typeface="Quicksand"/>
                <a:sym typeface="Quicksand"/>
              </a:rPr>
              <a:t>return  (</a:t>
            </a:r>
            <a:r>
              <a:rPr b="1" lang="en" sz="1250">
                <a:solidFill>
                  <a:schemeClr val="dk1"/>
                </a:solidFill>
                <a:highlight>
                  <a:srgbClr val="FFFFFE"/>
                </a:highlight>
                <a:latin typeface="Quicksand"/>
                <a:ea typeface="Quicksand"/>
                <a:cs typeface="Quicksand"/>
                <a:sym typeface="Quicksand"/>
              </a:rPr>
              <a:t>m1 + m2 + m3)</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795E26"/>
                </a:solidFill>
                <a:highlight>
                  <a:srgbClr val="FFFFFE"/>
                </a:highlight>
                <a:latin typeface="Quicksand"/>
                <a:ea typeface="Quicksand"/>
                <a:cs typeface="Quicksand"/>
                <a:sym typeface="Quicksand"/>
              </a:rPr>
              <a:t>@classmethod</a:t>
            </a:r>
            <a:endParaRPr b="1" sz="1250">
              <a:solidFill>
                <a:srgbClr val="795E26"/>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0000FF"/>
                </a:solidFill>
                <a:highlight>
                  <a:srgbClr val="FFFFFE"/>
                </a:highlight>
                <a:latin typeface="Quicksand"/>
                <a:ea typeface="Quicksand"/>
                <a:cs typeface="Quicksand"/>
                <a:sym typeface="Quicksand"/>
              </a:rPr>
              <a:t>def</a:t>
            </a:r>
            <a:r>
              <a:rPr b="1" lang="en" sz="1250">
                <a:solidFill>
                  <a:schemeClr val="dk1"/>
                </a:solidFill>
                <a:highlight>
                  <a:srgbClr val="FFFFFE"/>
                </a:highlight>
                <a:latin typeface="Quicksand"/>
                <a:ea typeface="Quicksand"/>
                <a:cs typeface="Quicksand"/>
                <a:sym typeface="Quicksand"/>
              </a:rPr>
              <a:t> </a:t>
            </a:r>
            <a:r>
              <a:rPr b="1" lang="en" sz="1250">
                <a:solidFill>
                  <a:srgbClr val="795E26"/>
                </a:solidFill>
                <a:highlight>
                  <a:srgbClr val="FFFFFE"/>
                </a:highlight>
                <a:latin typeface="Quicksand"/>
                <a:ea typeface="Quicksand"/>
                <a:cs typeface="Quicksand"/>
                <a:sym typeface="Quicksand"/>
              </a:rPr>
              <a:t>avg</a:t>
            </a:r>
            <a:r>
              <a:rPr b="1" lang="en" sz="1250">
                <a:solidFill>
                  <a:schemeClr val="dk1"/>
                </a:solidFill>
                <a:highlight>
                  <a:srgbClr val="FFFFFE"/>
                </a:highlight>
                <a:latin typeface="Quicksand"/>
                <a:ea typeface="Quicksand"/>
                <a:cs typeface="Quicksand"/>
                <a:sym typeface="Quicksand"/>
              </a:rPr>
              <a:t>(</a:t>
            </a:r>
            <a:r>
              <a:rPr b="1" lang="en" sz="1250">
                <a:solidFill>
                  <a:srgbClr val="001080"/>
                </a:solidFill>
                <a:highlight>
                  <a:srgbClr val="FFFFFE"/>
                </a:highlight>
                <a:latin typeface="Quicksand"/>
                <a:ea typeface="Quicksand"/>
                <a:cs typeface="Quicksand"/>
                <a:sym typeface="Quicksand"/>
              </a:rPr>
              <a:t>cls</a:t>
            </a:r>
            <a:r>
              <a:rPr b="1" lang="en" sz="1250">
                <a:solidFill>
                  <a:schemeClr val="dk1"/>
                </a:solidFill>
                <a:highlight>
                  <a:srgbClr val="FFFFFE"/>
                </a:highlight>
                <a:latin typeface="Quicksand"/>
                <a:ea typeface="Quicksand"/>
                <a:cs typeface="Quicksand"/>
                <a:sym typeface="Quicksand"/>
              </a:rPr>
              <a:t>, </a:t>
            </a:r>
            <a:r>
              <a:rPr b="1" lang="en" sz="1250">
                <a:solidFill>
                  <a:srgbClr val="001080"/>
                </a:solidFill>
                <a:highlight>
                  <a:srgbClr val="FFFFFE"/>
                </a:highlight>
                <a:latin typeface="Quicksand"/>
                <a:ea typeface="Quicksand"/>
                <a:cs typeface="Quicksand"/>
                <a:sym typeface="Quicksand"/>
              </a:rPr>
              <a:t>m1</a:t>
            </a:r>
            <a:r>
              <a:rPr b="1" lang="en" sz="1250">
                <a:solidFill>
                  <a:schemeClr val="dk1"/>
                </a:solidFill>
                <a:highlight>
                  <a:srgbClr val="FFFFFE"/>
                </a:highlight>
                <a:latin typeface="Quicksand"/>
                <a:ea typeface="Quicksand"/>
                <a:cs typeface="Quicksand"/>
                <a:sym typeface="Quicksand"/>
              </a:rPr>
              <a:t>, </a:t>
            </a:r>
            <a:r>
              <a:rPr b="1" lang="en" sz="1250">
                <a:solidFill>
                  <a:srgbClr val="001080"/>
                </a:solidFill>
                <a:highlight>
                  <a:srgbClr val="FFFFFE"/>
                </a:highlight>
                <a:latin typeface="Quicksand"/>
                <a:ea typeface="Quicksand"/>
                <a:cs typeface="Quicksand"/>
                <a:sym typeface="Quicksand"/>
              </a:rPr>
              <a:t>m2</a:t>
            </a:r>
            <a:r>
              <a:rPr b="1" lang="en" sz="1250">
                <a:solidFill>
                  <a:schemeClr val="dk1"/>
                </a:solidFill>
                <a:highlight>
                  <a:srgbClr val="FFFFFE"/>
                </a:highlight>
                <a:latin typeface="Quicksand"/>
                <a:ea typeface="Quicksand"/>
                <a:cs typeface="Quicksand"/>
                <a:sym typeface="Quicksand"/>
              </a:rPr>
              <a:t>, </a:t>
            </a:r>
            <a:r>
              <a:rPr b="1" lang="en" sz="1250">
                <a:solidFill>
                  <a:srgbClr val="001080"/>
                </a:solidFill>
                <a:highlight>
                  <a:srgbClr val="FFFFFE"/>
                </a:highlight>
                <a:latin typeface="Quicksand"/>
                <a:ea typeface="Quicksand"/>
                <a:cs typeface="Quicksand"/>
                <a:sym typeface="Quicksand"/>
              </a:rPr>
              <a:t>m3</a:t>
            </a:r>
            <a:r>
              <a:rPr b="1" lang="en" sz="1250">
                <a:solidFill>
                  <a:schemeClr val="dk1"/>
                </a:solidFill>
                <a:highlight>
                  <a:srgbClr val="FFFFFE"/>
                </a:highlight>
                <a:latin typeface="Quicksand"/>
                <a:ea typeface="Quicksand"/>
                <a:cs typeface="Quicksand"/>
                <a:sym typeface="Quicksand"/>
              </a:rPr>
              <a:t>):</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sum = cls.add(m1, m2, m3)</a:t>
            </a:r>
            <a:endParaRPr b="1" sz="12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50">
                <a:solidFill>
                  <a:schemeClr val="dk1"/>
                </a:solidFill>
                <a:highlight>
                  <a:srgbClr val="FFFFFE"/>
                </a:highlight>
                <a:latin typeface="Quicksand"/>
                <a:ea typeface="Quicksand"/>
                <a:cs typeface="Quicksand"/>
                <a:sym typeface="Quicksand"/>
              </a:rPr>
              <a:t>        </a:t>
            </a:r>
            <a:r>
              <a:rPr b="1" lang="en" sz="1250">
                <a:solidFill>
                  <a:srgbClr val="AF00DB"/>
                </a:solidFill>
                <a:highlight>
                  <a:srgbClr val="FFFFFE"/>
                </a:highlight>
                <a:latin typeface="Quicksand"/>
                <a:ea typeface="Quicksand"/>
                <a:cs typeface="Quicksand"/>
                <a:sym typeface="Quicksand"/>
              </a:rPr>
              <a:t>return</a:t>
            </a:r>
            <a:r>
              <a:rPr b="1" lang="en" sz="1250">
                <a:solidFill>
                  <a:schemeClr val="dk1"/>
                </a:solidFill>
                <a:highlight>
                  <a:srgbClr val="FFFFFE"/>
                </a:highlight>
                <a:latin typeface="Quicksand"/>
                <a:ea typeface="Quicksand"/>
                <a:cs typeface="Quicksand"/>
                <a:sym typeface="Quicksand"/>
              </a:rPr>
              <a:t> (sum / </a:t>
            </a:r>
            <a:r>
              <a:rPr b="1" lang="en" sz="1250">
                <a:solidFill>
                  <a:srgbClr val="09885A"/>
                </a:solidFill>
                <a:highlight>
                  <a:srgbClr val="FFFFFE"/>
                </a:highlight>
                <a:latin typeface="Quicksand"/>
                <a:ea typeface="Quicksand"/>
                <a:cs typeface="Quicksand"/>
                <a:sym typeface="Quicksand"/>
              </a:rPr>
              <a:t>3</a:t>
            </a:r>
            <a:r>
              <a:rPr b="1" lang="en" sz="1250">
                <a:solidFill>
                  <a:schemeClr val="dk1"/>
                </a:solidFill>
                <a:highlight>
                  <a:srgbClr val="FFFFFE"/>
                </a:highlight>
                <a:latin typeface="Quicksand"/>
                <a:ea typeface="Quicksand"/>
                <a:cs typeface="Quicksand"/>
                <a:sym typeface="Quicksand"/>
              </a:rPr>
              <a:t>)  </a:t>
            </a:r>
            <a:endParaRPr b="1" sz="1500">
              <a:solidFill>
                <a:srgbClr val="0000FF"/>
              </a:solidFill>
              <a:highlight>
                <a:srgbClr val="FFFFFE"/>
              </a:highlight>
              <a:latin typeface="Quicksand"/>
              <a:ea typeface="Quicksand"/>
              <a:cs typeface="Quicksand"/>
              <a:sym typeface="Quicksand"/>
            </a:endParaRPr>
          </a:p>
        </p:txBody>
      </p:sp>
      <p:sp>
        <p:nvSpPr>
          <p:cNvPr id="709" name="Google Shape;709;p46"/>
          <p:cNvSpPr txBox="1"/>
          <p:nvPr/>
        </p:nvSpPr>
        <p:spPr>
          <a:xfrm>
            <a:off x="4714150" y="2274725"/>
            <a:ext cx="4617300" cy="87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#Object Creation</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average = OnlineStudent.avg(</a:t>
            </a:r>
            <a:r>
              <a:rPr b="1" lang="en" sz="1200">
                <a:solidFill>
                  <a:srgbClr val="09885A"/>
                </a:solidFill>
                <a:highlight>
                  <a:srgbClr val="FFFFFE"/>
                </a:highlight>
                <a:latin typeface="Quicksand"/>
                <a:ea typeface="Quicksand"/>
                <a:cs typeface="Quicksand"/>
                <a:sym typeface="Quicksand"/>
              </a:rPr>
              <a:t>77</a:t>
            </a:r>
            <a:r>
              <a:rPr b="1" lang="en" sz="1200">
                <a:solidFill>
                  <a:schemeClr val="dk1"/>
                </a:solidFill>
                <a:highlight>
                  <a:srgbClr val="FFFFFE"/>
                </a:highlight>
                <a:latin typeface="Quicksand"/>
                <a:ea typeface="Quicksand"/>
                <a:cs typeface="Quicksand"/>
                <a:sym typeface="Quicksand"/>
              </a:rPr>
              <a:t>, </a:t>
            </a:r>
            <a:r>
              <a:rPr b="1" lang="en" sz="1200">
                <a:solidFill>
                  <a:srgbClr val="09885A"/>
                </a:solidFill>
                <a:highlight>
                  <a:srgbClr val="FFFFFE"/>
                </a:highlight>
                <a:latin typeface="Quicksand"/>
                <a:ea typeface="Quicksand"/>
                <a:cs typeface="Quicksand"/>
                <a:sym typeface="Quicksand"/>
              </a:rPr>
              <a:t>88</a:t>
            </a:r>
            <a:r>
              <a:rPr b="1" lang="en" sz="1200">
                <a:solidFill>
                  <a:schemeClr val="dk1"/>
                </a:solidFill>
                <a:highlight>
                  <a:srgbClr val="FFFFFE"/>
                </a:highlight>
                <a:latin typeface="Quicksand"/>
                <a:ea typeface="Quicksand"/>
                <a:cs typeface="Quicksand"/>
                <a:sym typeface="Quicksand"/>
              </a:rPr>
              <a:t>, </a:t>
            </a:r>
            <a:r>
              <a:rPr b="1" lang="en" sz="1200">
                <a:solidFill>
                  <a:srgbClr val="09885A"/>
                </a:solidFill>
                <a:highlight>
                  <a:srgbClr val="FFFFFE"/>
                </a:highlight>
                <a:latin typeface="Quicksand"/>
                <a:ea typeface="Quicksand"/>
                <a:cs typeface="Quicksand"/>
                <a:sym typeface="Quicksand"/>
              </a:rPr>
              <a:t>99</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Average mark of the student is = '</a:t>
            </a:r>
            <a:r>
              <a:rPr b="1" lang="en" sz="1200">
                <a:solidFill>
                  <a:schemeClr val="dk1"/>
                </a:solidFill>
                <a:highlight>
                  <a:srgbClr val="FFFFFE"/>
                </a:highlight>
                <a:latin typeface="Quicksand"/>
                <a:ea typeface="Quicksand"/>
                <a:cs typeface="Quicksand"/>
                <a:sym typeface="Quicksand"/>
              </a:rPr>
              <a:t>, average)</a:t>
            </a:r>
            <a:endParaRPr b="1" sz="1200">
              <a:solidFill>
                <a:srgbClr val="008000"/>
              </a:solidFill>
              <a:highlight>
                <a:srgbClr val="FFFFFE"/>
              </a:highlight>
              <a:latin typeface="Quicksand"/>
              <a:ea typeface="Quicksand"/>
              <a:cs typeface="Quicksand"/>
              <a:sym typeface="Quicksa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47"/>
          <p:cNvGrpSpPr/>
          <p:nvPr/>
        </p:nvGrpSpPr>
        <p:grpSpPr>
          <a:xfrm>
            <a:off x="7631947" y="671363"/>
            <a:ext cx="636814" cy="120078"/>
            <a:chOff x="8209059" y="198000"/>
            <a:chExt cx="636814" cy="120078"/>
          </a:xfrm>
        </p:grpSpPr>
        <p:sp>
          <p:nvSpPr>
            <p:cNvPr id="715" name="Google Shape;715;p4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8" name="Google Shape;718;p4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p47"/>
          <p:cNvGrpSpPr/>
          <p:nvPr/>
        </p:nvGrpSpPr>
        <p:grpSpPr>
          <a:xfrm>
            <a:off x="7631947" y="671363"/>
            <a:ext cx="636814" cy="120078"/>
            <a:chOff x="8209059" y="198000"/>
            <a:chExt cx="636814" cy="120078"/>
          </a:xfrm>
        </p:grpSpPr>
        <p:sp>
          <p:nvSpPr>
            <p:cNvPr id="720" name="Google Shape;720;p4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3" name="Google Shape;723;p4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Summary</a:t>
            </a:r>
            <a:endParaRPr sz="3600">
              <a:solidFill>
                <a:srgbClr val="011635"/>
              </a:solidFill>
              <a:latin typeface="Bebas Neue"/>
              <a:ea typeface="Bebas Neue"/>
              <a:cs typeface="Bebas Neue"/>
              <a:sym typeface="Bebas Neue"/>
            </a:endParaRPr>
          </a:p>
        </p:txBody>
      </p:sp>
      <p:sp>
        <p:nvSpPr>
          <p:cNvPr id="724" name="Google Shape;724;p47"/>
          <p:cNvSpPr txBox="1"/>
          <p:nvPr/>
        </p:nvSpPr>
        <p:spPr>
          <a:xfrm flipH="1">
            <a:off x="3922075" y="1237351"/>
            <a:ext cx="4917900" cy="30723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t/>
            </a:r>
            <a:endParaRPr b="1" sz="1300">
              <a:solidFill>
                <a:schemeClr val="dk1"/>
              </a:solidFill>
              <a:latin typeface="Quicksand"/>
              <a:ea typeface="Quicksand"/>
              <a:cs typeface="Quicksand"/>
              <a:sym typeface="Quicksand"/>
            </a:endParaRPr>
          </a:p>
          <a:p>
            <a:pPr indent="-317500" lvl="0" marL="457200" rtl="0" algn="just">
              <a:lnSpc>
                <a:spcPct val="170000"/>
              </a:lnSpc>
              <a:spcBef>
                <a:spcPts val="1400"/>
              </a:spcBef>
              <a:spcAft>
                <a:spcPts val="0"/>
              </a:spcAft>
              <a:buClr>
                <a:schemeClr val="dk1"/>
              </a:buClr>
              <a:buSzPts val="1400"/>
              <a:buFont typeface="Roboto"/>
              <a:buAutoNum type="arabicPeriod"/>
            </a:pPr>
            <a:r>
              <a:rPr b="1" lang="en">
                <a:solidFill>
                  <a:srgbClr val="0000FF"/>
                </a:solidFill>
                <a:highlight>
                  <a:schemeClr val="lt1"/>
                </a:highlight>
                <a:latin typeface="Quicksand"/>
                <a:ea typeface="Quicksand"/>
                <a:cs typeface="Quicksand"/>
                <a:sym typeface="Quicksand"/>
              </a:rPr>
              <a:t>Instance Methods:</a:t>
            </a:r>
            <a:r>
              <a:rPr b="1" lang="en">
                <a:solidFill>
                  <a:schemeClr val="dk1"/>
                </a:solidFill>
                <a:highlight>
                  <a:schemeClr val="lt1"/>
                </a:highlight>
                <a:latin typeface="Quicksand"/>
                <a:ea typeface="Quicksand"/>
                <a:cs typeface="Quicksand"/>
                <a:sym typeface="Quicksand"/>
              </a:rPr>
              <a:t> The most common method type. Able to access data and properties unique to each instance.</a:t>
            </a:r>
            <a:endParaRPr b="1">
              <a:solidFill>
                <a:srgbClr val="0000FF"/>
              </a:solidFill>
              <a:highlight>
                <a:schemeClr val="lt1"/>
              </a:highlight>
              <a:latin typeface="Quicksand"/>
              <a:ea typeface="Quicksand"/>
              <a:cs typeface="Quicksand"/>
              <a:sym typeface="Quicksand"/>
            </a:endParaRPr>
          </a:p>
          <a:p>
            <a:pPr indent="-317500" lvl="0" marL="457200" rtl="0" algn="just">
              <a:lnSpc>
                <a:spcPct val="170000"/>
              </a:lnSpc>
              <a:spcBef>
                <a:spcPts val="0"/>
              </a:spcBef>
              <a:spcAft>
                <a:spcPts val="0"/>
              </a:spcAft>
              <a:buClr>
                <a:schemeClr val="dk1"/>
              </a:buClr>
              <a:buSzPts val="1400"/>
              <a:buFont typeface="Roboto"/>
              <a:buAutoNum type="arabicPeriod"/>
            </a:pPr>
            <a:r>
              <a:rPr b="1" lang="en">
                <a:solidFill>
                  <a:srgbClr val="0000FF"/>
                </a:solidFill>
                <a:highlight>
                  <a:schemeClr val="lt1"/>
                </a:highlight>
                <a:latin typeface="Quicksand"/>
                <a:ea typeface="Quicksand"/>
                <a:cs typeface="Quicksand"/>
                <a:sym typeface="Quicksand"/>
              </a:rPr>
              <a:t>Static Methods: </a:t>
            </a:r>
            <a:r>
              <a:rPr b="1" lang="en">
                <a:solidFill>
                  <a:schemeClr val="dk1"/>
                </a:solidFill>
                <a:highlight>
                  <a:schemeClr val="lt1"/>
                </a:highlight>
                <a:latin typeface="Quicksand"/>
                <a:ea typeface="Quicksand"/>
                <a:cs typeface="Quicksand"/>
                <a:sym typeface="Quicksand"/>
              </a:rPr>
              <a:t>Cannot access anything else in the class. Totally self-contained code.</a:t>
            </a:r>
            <a:endParaRPr b="1">
              <a:solidFill>
                <a:schemeClr val="dk1"/>
              </a:solidFill>
              <a:highlight>
                <a:schemeClr val="lt1"/>
              </a:highlight>
              <a:latin typeface="Quicksand"/>
              <a:ea typeface="Quicksand"/>
              <a:cs typeface="Quicksand"/>
              <a:sym typeface="Quicksand"/>
            </a:endParaRPr>
          </a:p>
          <a:p>
            <a:pPr indent="-317500" lvl="0" marL="457200" rtl="0" algn="just">
              <a:lnSpc>
                <a:spcPct val="170000"/>
              </a:lnSpc>
              <a:spcBef>
                <a:spcPts val="0"/>
              </a:spcBef>
              <a:spcAft>
                <a:spcPts val="0"/>
              </a:spcAft>
              <a:buClr>
                <a:schemeClr val="dk1"/>
              </a:buClr>
              <a:buSzPts val="1400"/>
              <a:buFont typeface="Roboto"/>
              <a:buAutoNum type="arabicPeriod"/>
            </a:pPr>
            <a:r>
              <a:rPr b="1" lang="en">
                <a:solidFill>
                  <a:srgbClr val="0000FF"/>
                </a:solidFill>
                <a:highlight>
                  <a:schemeClr val="lt1"/>
                </a:highlight>
                <a:latin typeface="Quicksand"/>
                <a:ea typeface="Quicksand"/>
                <a:cs typeface="Quicksand"/>
                <a:sym typeface="Quicksand"/>
              </a:rPr>
              <a:t>Class Methods:</a:t>
            </a:r>
            <a:r>
              <a:rPr b="1" lang="en">
                <a:solidFill>
                  <a:schemeClr val="dk1"/>
                </a:solidFill>
                <a:highlight>
                  <a:schemeClr val="lt1"/>
                </a:highlight>
                <a:latin typeface="Quicksand"/>
                <a:ea typeface="Quicksand"/>
                <a:cs typeface="Quicksand"/>
                <a:sym typeface="Quicksand"/>
              </a:rPr>
              <a:t> Can access limited methods in the class. Can modify class specific details.</a:t>
            </a:r>
            <a:endParaRPr b="1" sz="1300">
              <a:solidFill>
                <a:schemeClr val="dk1"/>
              </a:solidFill>
              <a:latin typeface="Quicksand"/>
              <a:ea typeface="Quicksand"/>
              <a:cs typeface="Quicksand"/>
              <a:sym typeface="Quicksand"/>
            </a:endParaRPr>
          </a:p>
        </p:txBody>
      </p:sp>
      <p:pic>
        <p:nvPicPr>
          <p:cNvPr id="725" name="Google Shape;725;p47"/>
          <p:cNvPicPr preferRelativeResize="0"/>
          <p:nvPr/>
        </p:nvPicPr>
        <p:blipFill>
          <a:blip r:embed="rId3">
            <a:alphaModFix/>
          </a:blip>
          <a:stretch>
            <a:fillRect/>
          </a:stretch>
        </p:blipFill>
        <p:spPr>
          <a:xfrm>
            <a:off x="408925" y="875100"/>
            <a:ext cx="3617275" cy="3617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48"/>
          <p:cNvGrpSpPr/>
          <p:nvPr/>
        </p:nvGrpSpPr>
        <p:grpSpPr>
          <a:xfrm>
            <a:off x="7631947" y="671363"/>
            <a:ext cx="636814" cy="120078"/>
            <a:chOff x="8209059" y="198000"/>
            <a:chExt cx="636814" cy="120078"/>
          </a:xfrm>
        </p:grpSpPr>
        <p:sp>
          <p:nvSpPr>
            <p:cNvPr id="731" name="Google Shape;731;p4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4" name="Google Shape;734;p4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5" name="Google Shape;735;p48"/>
          <p:cNvGrpSpPr/>
          <p:nvPr/>
        </p:nvGrpSpPr>
        <p:grpSpPr>
          <a:xfrm>
            <a:off x="7631947" y="671363"/>
            <a:ext cx="636814" cy="120078"/>
            <a:chOff x="8209059" y="198000"/>
            <a:chExt cx="636814" cy="120078"/>
          </a:xfrm>
        </p:grpSpPr>
        <p:sp>
          <p:nvSpPr>
            <p:cNvPr id="736" name="Google Shape;736;p4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9" name="Google Shape;739;p4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chemeClr val="lt1"/>
                </a:solidFill>
                <a:latin typeface="Bebas Neue"/>
                <a:ea typeface="Bebas Neue"/>
                <a:cs typeface="Bebas Neue"/>
                <a:sym typeface="Bebas Neue"/>
              </a:rPr>
              <a:t>Lms activity</a:t>
            </a:r>
            <a:endParaRPr b="0" i="0" sz="3600" u="none" cap="none" strike="noStrike">
              <a:solidFill>
                <a:schemeClr val="lt1"/>
              </a:solidFill>
              <a:latin typeface="Bebas Neue"/>
              <a:ea typeface="Bebas Neue"/>
              <a:cs typeface="Bebas Neue"/>
              <a:sym typeface="Bebas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grpSp>
        <p:nvGrpSpPr>
          <p:cNvPr id="744" name="Google Shape;744;p49"/>
          <p:cNvGrpSpPr/>
          <p:nvPr/>
        </p:nvGrpSpPr>
        <p:grpSpPr>
          <a:xfrm>
            <a:off x="7631947" y="671363"/>
            <a:ext cx="636814" cy="120078"/>
            <a:chOff x="8209059" y="198000"/>
            <a:chExt cx="636814" cy="120078"/>
          </a:xfrm>
        </p:grpSpPr>
        <p:sp>
          <p:nvSpPr>
            <p:cNvPr id="745" name="Google Shape;745;p4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8" name="Google Shape;748;p4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9" name="Google Shape;749;p49"/>
          <p:cNvGrpSpPr/>
          <p:nvPr/>
        </p:nvGrpSpPr>
        <p:grpSpPr>
          <a:xfrm>
            <a:off x="7631947" y="671363"/>
            <a:ext cx="636814" cy="120078"/>
            <a:chOff x="8209059" y="198000"/>
            <a:chExt cx="636814" cy="120078"/>
          </a:xfrm>
        </p:grpSpPr>
        <p:sp>
          <p:nvSpPr>
            <p:cNvPr id="750" name="Google Shape;750;p4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3" name="Google Shape;753;p4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Inheritance</a:t>
            </a:r>
            <a:endParaRPr b="0" i="0" sz="3600" u="none" cap="none" strike="noStrike">
              <a:solidFill>
                <a:srgbClr val="011635"/>
              </a:solidFill>
              <a:latin typeface="Bebas Neue"/>
              <a:ea typeface="Bebas Neue"/>
              <a:cs typeface="Bebas Neue"/>
              <a:sym typeface="Bebas Neue"/>
            </a:endParaRPr>
          </a:p>
        </p:txBody>
      </p:sp>
      <p:sp>
        <p:nvSpPr>
          <p:cNvPr id="754" name="Google Shape;754;p49"/>
          <p:cNvSpPr/>
          <p:nvPr/>
        </p:nvSpPr>
        <p:spPr>
          <a:xfrm rot="2393266">
            <a:off x="4191806" y="1210366"/>
            <a:ext cx="550708" cy="413151"/>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B6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rot="1228704">
            <a:off x="2629196" y="2720374"/>
            <a:ext cx="260865" cy="647183"/>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B6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rot="4380657">
            <a:off x="4238009" y="4332740"/>
            <a:ext cx="222262" cy="648741"/>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B6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rot="3169284">
            <a:off x="5752355" y="2843688"/>
            <a:ext cx="558317" cy="400572"/>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B6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3832635" y="2527401"/>
            <a:ext cx="1033144" cy="1033274"/>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49"/>
          <p:cNvGrpSpPr/>
          <p:nvPr/>
        </p:nvGrpSpPr>
        <p:grpSpPr>
          <a:xfrm>
            <a:off x="2995030" y="1631899"/>
            <a:ext cx="1326404" cy="1378315"/>
            <a:chOff x="5830645" y="1267368"/>
            <a:chExt cx="259743" cy="269909"/>
          </a:xfrm>
        </p:grpSpPr>
        <p:sp>
          <p:nvSpPr>
            <p:cNvPr id="760" name="Google Shape;760;p4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9"/>
          <p:cNvGrpSpPr/>
          <p:nvPr/>
        </p:nvGrpSpPr>
        <p:grpSpPr>
          <a:xfrm>
            <a:off x="4377118" y="1631899"/>
            <a:ext cx="1326144" cy="1378315"/>
            <a:chOff x="6101293" y="1267368"/>
            <a:chExt cx="259692" cy="269909"/>
          </a:xfrm>
        </p:grpSpPr>
        <p:sp>
          <p:nvSpPr>
            <p:cNvPr id="763" name="Google Shape;763;p4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9"/>
          <p:cNvGrpSpPr/>
          <p:nvPr/>
        </p:nvGrpSpPr>
        <p:grpSpPr>
          <a:xfrm>
            <a:off x="2995030" y="3077738"/>
            <a:ext cx="1326144" cy="1378315"/>
            <a:chOff x="5830645" y="1550500"/>
            <a:chExt cx="259692" cy="269909"/>
          </a:xfrm>
        </p:grpSpPr>
        <p:sp>
          <p:nvSpPr>
            <p:cNvPr id="766" name="Google Shape;766;p4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9"/>
          <p:cNvGrpSpPr/>
          <p:nvPr/>
        </p:nvGrpSpPr>
        <p:grpSpPr>
          <a:xfrm>
            <a:off x="4377118" y="3077738"/>
            <a:ext cx="1326144" cy="1378315"/>
            <a:chOff x="6101293" y="1550500"/>
            <a:chExt cx="259692" cy="269909"/>
          </a:xfrm>
        </p:grpSpPr>
        <p:sp>
          <p:nvSpPr>
            <p:cNvPr id="769" name="Google Shape;769;p4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49"/>
          <p:cNvSpPr txBox="1"/>
          <p:nvPr/>
        </p:nvSpPr>
        <p:spPr>
          <a:xfrm>
            <a:off x="3514900" y="1616575"/>
            <a:ext cx="37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Quicksand"/>
                <a:ea typeface="Quicksand"/>
                <a:cs typeface="Quicksand"/>
                <a:sym typeface="Quicksand"/>
              </a:rPr>
              <a:t>1</a:t>
            </a:r>
            <a:endParaRPr b="1" sz="1600">
              <a:solidFill>
                <a:schemeClr val="lt1"/>
              </a:solidFill>
              <a:latin typeface="Quicksand"/>
              <a:ea typeface="Quicksand"/>
              <a:cs typeface="Quicksand"/>
              <a:sym typeface="Quicksand"/>
            </a:endParaRPr>
          </a:p>
        </p:txBody>
      </p:sp>
      <p:sp>
        <p:nvSpPr>
          <p:cNvPr id="772" name="Google Shape;772;p49"/>
          <p:cNvSpPr txBox="1"/>
          <p:nvPr/>
        </p:nvSpPr>
        <p:spPr>
          <a:xfrm>
            <a:off x="4893613" y="1601000"/>
            <a:ext cx="37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Quicksand"/>
                <a:ea typeface="Quicksand"/>
                <a:cs typeface="Quicksand"/>
                <a:sym typeface="Quicksand"/>
              </a:rPr>
              <a:t>2</a:t>
            </a:r>
            <a:endParaRPr b="1" sz="1600">
              <a:solidFill>
                <a:schemeClr val="lt1"/>
              </a:solidFill>
              <a:latin typeface="Quicksand"/>
              <a:ea typeface="Quicksand"/>
              <a:cs typeface="Quicksand"/>
              <a:sym typeface="Quicksand"/>
            </a:endParaRPr>
          </a:p>
        </p:txBody>
      </p:sp>
      <p:sp>
        <p:nvSpPr>
          <p:cNvPr id="773" name="Google Shape;773;p49"/>
          <p:cNvSpPr txBox="1"/>
          <p:nvPr/>
        </p:nvSpPr>
        <p:spPr>
          <a:xfrm>
            <a:off x="4893613" y="4040400"/>
            <a:ext cx="37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Quicksand"/>
                <a:ea typeface="Quicksand"/>
                <a:cs typeface="Quicksand"/>
                <a:sym typeface="Quicksand"/>
              </a:rPr>
              <a:t>3</a:t>
            </a:r>
            <a:endParaRPr b="1" sz="1600">
              <a:solidFill>
                <a:schemeClr val="lt1"/>
              </a:solidFill>
              <a:latin typeface="Quicksand"/>
              <a:ea typeface="Quicksand"/>
              <a:cs typeface="Quicksand"/>
              <a:sym typeface="Quicksand"/>
            </a:endParaRPr>
          </a:p>
        </p:txBody>
      </p:sp>
      <p:sp>
        <p:nvSpPr>
          <p:cNvPr id="774" name="Google Shape;774;p49"/>
          <p:cNvSpPr txBox="1"/>
          <p:nvPr/>
        </p:nvSpPr>
        <p:spPr>
          <a:xfrm>
            <a:off x="3498838" y="4040400"/>
            <a:ext cx="37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Quicksand"/>
                <a:ea typeface="Quicksand"/>
                <a:cs typeface="Quicksand"/>
                <a:sym typeface="Quicksand"/>
              </a:rPr>
              <a:t>4</a:t>
            </a:r>
            <a:endParaRPr b="1" sz="1600">
              <a:solidFill>
                <a:schemeClr val="lt1"/>
              </a:solidFill>
              <a:latin typeface="Quicksand"/>
              <a:ea typeface="Quicksand"/>
              <a:cs typeface="Quicksand"/>
              <a:sym typeface="Quicksand"/>
            </a:endParaRPr>
          </a:p>
        </p:txBody>
      </p:sp>
      <p:sp>
        <p:nvSpPr>
          <p:cNvPr id="775" name="Google Shape;775;p49"/>
          <p:cNvSpPr txBox="1"/>
          <p:nvPr/>
        </p:nvSpPr>
        <p:spPr>
          <a:xfrm>
            <a:off x="3231550" y="2181300"/>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Syntax</a:t>
            </a:r>
            <a:endParaRPr b="1">
              <a:solidFill>
                <a:schemeClr val="lt1"/>
              </a:solidFill>
              <a:latin typeface="Quicksand"/>
              <a:ea typeface="Quicksand"/>
              <a:cs typeface="Quicksand"/>
              <a:sym typeface="Quicksand"/>
            </a:endParaRPr>
          </a:p>
        </p:txBody>
      </p:sp>
      <p:sp>
        <p:nvSpPr>
          <p:cNvPr id="776" name="Google Shape;776;p49"/>
          <p:cNvSpPr txBox="1"/>
          <p:nvPr/>
        </p:nvSpPr>
        <p:spPr>
          <a:xfrm>
            <a:off x="4526950" y="2028900"/>
            <a:ext cx="12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Types of</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Inheritance</a:t>
            </a:r>
            <a:endParaRPr b="1">
              <a:solidFill>
                <a:schemeClr val="lt1"/>
              </a:solidFill>
              <a:latin typeface="Quicksand"/>
              <a:ea typeface="Quicksand"/>
              <a:cs typeface="Quicksand"/>
              <a:sym typeface="Quicksand"/>
            </a:endParaRPr>
          </a:p>
        </p:txBody>
      </p:sp>
      <p:sp>
        <p:nvSpPr>
          <p:cNvPr id="777" name="Google Shape;777;p49"/>
          <p:cNvSpPr txBox="1"/>
          <p:nvPr/>
        </p:nvSpPr>
        <p:spPr>
          <a:xfrm>
            <a:off x="4526950" y="3476700"/>
            <a:ext cx="12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The super() </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function</a:t>
            </a:r>
            <a:endParaRPr b="1">
              <a:solidFill>
                <a:schemeClr val="lt1"/>
              </a:solidFill>
              <a:latin typeface="Quicksand"/>
              <a:ea typeface="Quicksand"/>
              <a:cs typeface="Quicksand"/>
              <a:sym typeface="Quicksand"/>
            </a:endParaRPr>
          </a:p>
        </p:txBody>
      </p:sp>
      <p:sp>
        <p:nvSpPr>
          <p:cNvPr id="778" name="Google Shape;778;p49"/>
          <p:cNvSpPr txBox="1"/>
          <p:nvPr/>
        </p:nvSpPr>
        <p:spPr>
          <a:xfrm>
            <a:off x="3079150" y="3400500"/>
            <a:ext cx="12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Method </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Overriding</a:t>
            </a:r>
            <a:endParaRPr b="1">
              <a:solidFill>
                <a:schemeClr val="lt1"/>
              </a:solidFill>
              <a:latin typeface="Quicksand"/>
              <a:ea typeface="Quicksand"/>
              <a:cs typeface="Quicksand"/>
              <a:sym typeface="Quicksand"/>
            </a:endParaRPr>
          </a:p>
        </p:txBody>
      </p:sp>
      <p:sp>
        <p:nvSpPr>
          <p:cNvPr id="779" name="Google Shape;779;p49"/>
          <p:cNvSpPr txBox="1"/>
          <p:nvPr/>
        </p:nvSpPr>
        <p:spPr>
          <a:xfrm>
            <a:off x="3817213" y="2830050"/>
            <a:ext cx="129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Quicksand"/>
                <a:ea typeface="Quicksand"/>
                <a:cs typeface="Quicksand"/>
                <a:sym typeface="Quicksand"/>
              </a:rPr>
              <a:t>Inheritance</a:t>
            </a:r>
            <a:endParaRPr b="1" sz="1300">
              <a:solidFill>
                <a:schemeClr val="dk1"/>
              </a:solidFill>
              <a:latin typeface="Quicksand"/>
              <a:ea typeface="Quicksand"/>
              <a:cs typeface="Quicksand"/>
              <a:sym typeface="Quicksa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grpSp>
        <p:nvGrpSpPr>
          <p:cNvPr id="784" name="Google Shape;784;p50"/>
          <p:cNvGrpSpPr/>
          <p:nvPr/>
        </p:nvGrpSpPr>
        <p:grpSpPr>
          <a:xfrm>
            <a:off x="7631947" y="671363"/>
            <a:ext cx="636814" cy="120078"/>
            <a:chOff x="8209059" y="198000"/>
            <a:chExt cx="636814" cy="120078"/>
          </a:xfrm>
        </p:grpSpPr>
        <p:sp>
          <p:nvSpPr>
            <p:cNvPr id="785" name="Google Shape;785;p5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8" name="Google Shape;788;p5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789" name="Google Shape;789;p50"/>
          <p:cNvGrpSpPr/>
          <p:nvPr/>
        </p:nvGrpSpPr>
        <p:grpSpPr>
          <a:xfrm>
            <a:off x="7631947" y="671363"/>
            <a:ext cx="636814" cy="120078"/>
            <a:chOff x="8209059" y="198000"/>
            <a:chExt cx="636814" cy="120078"/>
          </a:xfrm>
        </p:grpSpPr>
        <p:sp>
          <p:nvSpPr>
            <p:cNvPr id="790" name="Google Shape;790;p5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3" name="Google Shape;793;p5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Introduction to Inheritance</a:t>
            </a:r>
            <a:r>
              <a:rPr lang="en" sz="3600">
                <a:solidFill>
                  <a:srgbClr val="011635"/>
                </a:solidFill>
                <a:latin typeface="Bebas Neue"/>
                <a:ea typeface="Bebas Neue"/>
                <a:cs typeface="Bebas Neue"/>
                <a:sym typeface="Bebas Neue"/>
              </a:rPr>
              <a:t> </a:t>
            </a:r>
            <a:endParaRPr b="1">
              <a:solidFill>
                <a:schemeClr val="dk1"/>
              </a:solidFill>
              <a:highlight>
                <a:schemeClr val="lt1"/>
              </a:highlight>
              <a:latin typeface="Quicksand"/>
              <a:ea typeface="Quicksand"/>
              <a:cs typeface="Quicksand"/>
              <a:sym typeface="Quicksand"/>
            </a:endParaRPr>
          </a:p>
        </p:txBody>
      </p:sp>
      <p:sp>
        <p:nvSpPr>
          <p:cNvPr id="794" name="Google Shape;794;p50"/>
          <p:cNvSpPr txBox="1"/>
          <p:nvPr/>
        </p:nvSpPr>
        <p:spPr>
          <a:xfrm flipH="1">
            <a:off x="3785575" y="1237350"/>
            <a:ext cx="5054400" cy="36174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In object-oriented programming, inheritance and composition are two important ideas that model the relationship between classes. They are the foundations of object-oriented design and aid programmers in writing reusable code.</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Inheritance represents what is known as a relationship. When a Derived class inherits from a Base class, you've established a relationship in which Derived is a specialized version of Base.</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Ex: Let’s say you have a base class Birds and you derive from it to create a Parrot class.</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The term "composition" refers to a concept that depicts a relationship. It allows complex types to be created by combining objects of different types. </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3600"/>
              </a:spcAft>
              <a:buNone/>
            </a:pPr>
            <a:r>
              <a:t/>
            </a:r>
            <a:endParaRPr b="1">
              <a:solidFill>
                <a:schemeClr val="dk1"/>
              </a:solidFill>
              <a:highlight>
                <a:schemeClr val="lt1"/>
              </a:highlight>
              <a:latin typeface="Quicksand"/>
              <a:ea typeface="Quicksand"/>
              <a:cs typeface="Quicksand"/>
              <a:sym typeface="Quicksand"/>
            </a:endParaRPr>
          </a:p>
        </p:txBody>
      </p:sp>
      <p:sp>
        <p:nvSpPr>
          <p:cNvPr id="795" name="Google Shape;795;p50"/>
          <p:cNvSpPr txBox="1"/>
          <p:nvPr/>
        </p:nvSpPr>
        <p:spPr>
          <a:xfrm>
            <a:off x="2701196" y="1282366"/>
            <a:ext cx="806473" cy="4001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Class 1</a:t>
            </a:r>
            <a:endParaRPr b="1">
              <a:solidFill>
                <a:schemeClr val="lt1"/>
              </a:solidFill>
              <a:latin typeface="Quicksand"/>
              <a:ea typeface="Quicksand"/>
              <a:cs typeface="Quicksand"/>
              <a:sym typeface="Quicksand"/>
            </a:endParaRPr>
          </a:p>
        </p:txBody>
      </p:sp>
      <p:sp>
        <p:nvSpPr>
          <p:cNvPr id="796" name="Google Shape;796;p50"/>
          <p:cNvSpPr txBox="1"/>
          <p:nvPr/>
        </p:nvSpPr>
        <p:spPr>
          <a:xfrm>
            <a:off x="1707152" y="2014915"/>
            <a:ext cx="806473" cy="4001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Class 3</a:t>
            </a:r>
            <a:endParaRPr b="1">
              <a:solidFill>
                <a:schemeClr val="lt1"/>
              </a:solidFill>
              <a:latin typeface="Quicksand"/>
              <a:ea typeface="Quicksand"/>
              <a:cs typeface="Quicksand"/>
              <a:sym typeface="Quicksand"/>
            </a:endParaRPr>
          </a:p>
        </p:txBody>
      </p:sp>
      <p:grpSp>
        <p:nvGrpSpPr>
          <p:cNvPr id="797" name="Google Shape;797;p50"/>
          <p:cNvGrpSpPr/>
          <p:nvPr/>
        </p:nvGrpSpPr>
        <p:grpSpPr>
          <a:xfrm>
            <a:off x="1360400" y="1763917"/>
            <a:ext cx="1173606" cy="1764003"/>
            <a:chOff x="1591290" y="2867117"/>
            <a:chExt cx="1173606" cy="1935700"/>
          </a:xfrm>
        </p:grpSpPr>
        <p:sp>
          <p:nvSpPr>
            <p:cNvPr id="798" name="Google Shape;798;p50"/>
            <p:cNvSpPr/>
            <p:nvPr/>
          </p:nvSpPr>
          <p:spPr>
            <a:xfrm>
              <a:off x="1591290" y="3641772"/>
              <a:ext cx="1173600" cy="401400"/>
            </a:xfrm>
            <a:prstGeom prst="roundRect">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99" name="Google Shape;799;p50"/>
            <p:cNvSpPr/>
            <p:nvPr/>
          </p:nvSpPr>
          <p:spPr>
            <a:xfrm>
              <a:off x="1591296" y="2904027"/>
              <a:ext cx="1173600" cy="401400"/>
            </a:xfrm>
            <a:prstGeom prst="roundRect">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00" name="Google Shape;800;p50"/>
            <p:cNvSpPr txBox="1"/>
            <p:nvPr/>
          </p:nvSpPr>
          <p:spPr>
            <a:xfrm>
              <a:off x="1742173" y="2867117"/>
              <a:ext cx="842400" cy="4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Quicksand"/>
                  <a:ea typeface="Quicksand"/>
                  <a:cs typeface="Quicksand"/>
                  <a:sym typeface="Quicksand"/>
                </a:rPr>
                <a:t>Bird</a:t>
              </a:r>
              <a:endParaRPr b="1">
                <a:solidFill>
                  <a:schemeClr val="lt1"/>
                </a:solidFill>
                <a:latin typeface="Quicksand"/>
                <a:ea typeface="Quicksand"/>
                <a:cs typeface="Quicksand"/>
                <a:sym typeface="Quicksand"/>
              </a:endParaRPr>
            </a:p>
          </p:txBody>
        </p:sp>
        <p:sp>
          <p:nvSpPr>
            <p:cNvPr id="801" name="Google Shape;801;p50"/>
            <p:cNvSpPr txBox="1"/>
            <p:nvPr/>
          </p:nvSpPr>
          <p:spPr>
            <a:xfrm>
              <a:off x="1807918" y="3604842"/>
              <a:ext cx="842400" cy="4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Parrot</a:t>
              </a:r>
              <a:endParaRPr b="1">
                <a:solidFill>
                  <a:schemeClr val="lt1"/>
                </a:solidFill>
                <a:latin typeface="Quicksand"/>
                <a:ea typeface="Quicksand"/>
                <a:cs typeface="Quicksand"/>
                <a:sym typeface="Quicksand"/>
              </a:endParaRPr>
            </a:p>
          </p:txBody>
        </p:sp>
        <p:sp>
          <p:nvSpPr>
            <p:cNvPr id="802" name="Google Shape;802;p50"/>
            <p:cNvSpPr txBox="1"/>
            <p:nvPr/>
          </p:nvSpPr>
          <p:spPr>
            <a:xfrm>
              <a:off x="1832818" y="4363617"/>
              <a:ext cx="842400" cy="4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Class 3</a:t>
              </a:r>
              <a:endParaRPr b="1">
                <a:solidFill>
                  <a:schemeClr val="lt1"/>
                </a:solidFill>
                <a:latin typeface="Quicksand"/>
                <a:ea typeface="Quicksand"/>
                <a:cs typeface="Quicksand"/>
                <a:sym typeface="Quicksand"/>
              </a:endParaRPr>
            </a:p>
          </p:txBody>
        </p:sp>
        <p:cxnSp>
          <p:nvCxnSpPr>
            <p:cNvPr id="803" name="Google Shape;803;p50"/>
            <p:cNvCxnSpPr/>
            <p:nvPr/>
          </p:nvCxnSpPr>
          <p:spPr>
            <a:xfrm>
              <a:off x="2162023" y="3305417"/>
              <a:ext cx="2700" cy="346500"/>
            </a:xfrm>
            <a:prstGeom prst="straightConnector1">
              <a:avLst/>
            </a:prstGeom>
            <a:noFill/>
            <a:ln cap="flat" cmpd="sng" w="9525">
              <a:solidFill>
                <a:srgbClr val="EB641B"/>
              </a:solidFill>
              <a:prstDash val="solid"/>
              <a:round/>
              <a:headEnd len="med" w="med" type="none"/>
              <a:tailEnd len="med" w="med" type="triangle"/>
            </a:ln>
          </p:spPr>
        </p:cxnSp>
      </p:grpSp>
      <p:sp>
        <p:nvSpPr>
          <p:cNvPr id="804" name="Google Shape;804;p50"/>
          <p:cNvSpPr txBox="1"/>
          <p:nvPr/>
        </p:nvSpPr>
        <p:spPr>
          <a:xfrm>
            <a:off x="908400" y="3547600"/>
            <a:ext cx="22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Multilevel Inheritance</a:t>
            </a:r>
            <a:endParaRPr b="1">
              <a:latin typeface="Quicksand"/>
              <a:ea typeface="Quicksand"/>
              <a:cs typeface="Quicksand"/>
              <a:sym typeface="Quicksa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pSp>
        <p:nvGrpSpPr>
          <p:cNvPr id="809" name="Google Shape;809;p51"/>
          <p:cNvGrpSpPr/>
          <p:nvPr/>
        </p:nvGrpSpPr>
        <p:grpSpPr>
          <a:xfrm>
            <a:off x="7631947" y="671363"/>
            <a:ext cx="636814" cy="120078"/>
            <a:chOff x="8209059" y="198000"/>
            <a:chExt cx="636814" cy="120078"/>
          </a:xfrm>
        </p:grpSpPr>
        <p:sp>
          <p:nvSpPr>
            <p:cNvPr id="810" name="Google Shape;810;p5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 name="Google Shape;813;p5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51"/>
          <p:cNvGrpSpPr/>
          <p:nvPr/>
        </p:nvGrpSpPr>
        <p:grpSpPr>
          <a:xfrm>
            <a:off x="7631947" y="671363"/>
            <a:ext cx="636814" cy="120078"/>
            <a:chOff x="8209059" y="198000"/>
            <a:chExt cx="636814" cy="120078"/>
          </a:xfrm>
        </p:grpSpPr>
        <p:sp>
          <p:nvSpPr>
            <p:cNvPr id="815" name="Google Shape;815;p5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 name="Google Shape;818;p5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100">
                <a:solidFill>
                  <a:srgbClr val="011635"/>
                </a:solidFill>
                <a:latin typeface="Bebas Neue"/>
                <a:ea typeface="Bebas Neue"/>
                <a:cs typeface="Bebas Neue"/>
                <a:sym typeface="Bebas Neue"/>
              </a:rPr>
              <a:t>Inheritance Illustration Through an Example</a:t>
            </a:r>
            <a:endParaRPr b="0" i="0" sz="3100" u="none" cap="none" strike="noStrike">
              <a:solidFill>
                <a:srgbClr val="011635"/>
              </a:solidFill>
              <a:latin typeface="Bebas Neue"/>
              <a:ea typeface="Bebas Neue"/>
              <a:cs typeface="Bebas Neue"/>
              <a:sym typeface="Bebas Neue"/>
            </a:endParaRPr>
          </a:p>
        </p:txBody>
      </p:sp>
      <p:sp>
        <p:nvSpPr>
          <p:cNvPr id="819" name="Google Shape;819;p51"/>
          <p:cNvSpPr txBox="1"/>
          <p:nvPr/>
        </p:nvSpPr>
        <p:spPr>
          <a:xfrm>
            <a:off x="651400" y="1322400"/>
            <a:ext cx="43218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solidFill>
                  <a:schemeClr val="dk1"/>
                </a:solidFill>
                <a:highlight>
                  <a:schemeClr val="lt1"/>
                </a:highlight>
                <a:latin typeface="Quicksand"/>
                <a:ea typeface="Quicksand"/>
                <a:cs typeface="Quicksand"/>
                <a:sym typeface="Quicksand"/>
              </a:rPr>
              <a:t>The relationship from person to a student is termed ‘Specialization’. Conversely, every student is a person, this is called ‘Generalization’.</a:t>
            </a:r>
            <a:endParaRPr b="1" sz="1200">
              <a:solidFill>
                <a:schemeClr val="dk1"/>
              </a:solidFill>
              <a:highlight>
                <a:srgbClr val="FFFFFE"/>
              </a:highlight>
              <a:latin typeface="Quicksand"/>
              <a:ea typeface="Quicksand"/>
              <a:cs typeface="Quicksand"/>
              <a:sym typeface="Quicksand"/>
            </a:endParaRPr>
          </a:p>
        </p:txBody>
      </p:sp>
      <p:sp>
        <p:nvSpPr>
          <p:cNvPr id="820" name="Google Shape;820;p51"/>
          <p:cNvSpPr txBox="1"/>
          <p:nvPr/>
        </p:nvSpPr>
        <p:spPr>
          <a:xfrm>
            <a:off x="651400" y="2571750"/>
            <a:ext cx="4617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Quicksand"/>
                <a:ea typeface="Quicksand"/>
                <a:cs typeface="Quicksand"/>
                <a:sym typeface="Quicksand"/>
              </a:rPr>
              <a:t>In this example, a person class is called as:</a:t>
            </a:r>
            <a:endParaRPr b="1" sz="1600">
              <a:solidFill>
                <a:schemeClr val="dk1"/>
              </a:solidFill>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Super Class</a:t>
            </a:r>
            <a:endParaRPr b="1" sz="1600">
              <a:solidFill>
                <a:schemeClr val="dk1"/>
              </a:solidFill>
              <a:highlight>
                <a:schemeClr val="lt1"/>
              </a:highlight>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Parent Class</a:t>
            </a:r>
            <a:endParaRPr b="1" sz="1600">
              <a:solidFill>
                <a:schemeClr val="dk1"/>
              </a:solidFill>
              <a:highlight>
                <a:schemeClr val="lt1"/>
              </a:highlight>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Base Class</a:t>
            </a:r>
            <a:endParaRPr b="1" sz="1100">
              <a:solidFill>
                <a:srgbClr val="008000"/>
              </a:solidFill>
              <a:highlight>
                <a:srgbClr val="FFFFFE"/>
              </a:highlight>
              <a:latin typeface="Quicksand"/>
              <a:ea typeface="Quicksand"/>
              <a:cs typeface="Quicksand"/>
              <a:sym typeface="Quicksand"/>
            </a:endParaRPr>
          </a:p>
        </p:txBody>
      </p:sp>
      <p:sp>
        <p:nvSpPr>
          <p:cNvPr id="821" name="Google Shape;821;p51"/>
          <p:cNvSpPr txBox="1"/>
          <p:nvPr/>
        </p:nvSpPr>
        <p:spPr>
          <a:xfrm>
            <a:off x="554050" y="3815550"/>
            <a:ext cx="47946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Quicksand"/>
                <a:ea typeface="Quicksand"/>
                <a:cs typeface="Quicksand"/>
                <a:sym typeface="Quicksand"/>
              </a:rPr>
              <a:t>In this example, a person student is called as:</a:t>
            </a:r>
            <a:endParaRPr sz="1600">
              <a:solidFill>
                <a:srgbClr val="444444"/>
              </a:solidFill>
              <a:highlight>
                <a:schemeClr val="lt1"/>
              </a:highlight>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Sub Class</a:t>
            </a:r>
            <a:endParaRPr b="1" sz="1600">
              <a:solidFill>
                <a:schemeClr val="dk1"/>
              </a:solidFill>
              <a:highlight>
                <a:schemeClr val="lt1"/>
              </a:highlight>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Child Class</a:t>
            </a:r>
            <a:endParaRPr b="1" sz="1600">
              <a:solidFill>
                <a:schemeClr val="dk1"/>
              </a:solidFill>
              <a:highlight>
                <a:schemeClr val="lt1"/>
              </a:highlight>
              <a:latin typeface="Quicksand"/>
              <a:ea typeface="Quicksand"/>
              <a:cs typeface="Quicksand"/>
              <a:sym typeface="Quicksand"/>
            </a:endParaRPr>
          </a:p>
          <a:p>
            <a:pPr indent="-330200" lvl="0" marL="749300" rtl="0" algn="l">
              <a:lnSpc>
                <a:spcPct val="115000"/>
              </a:lnSpc>
              <a:spcBef>
                <a:spcPts val="0"/>
              </a:spcBef>
              <a:spcAft>
                <a:spcPts val="0"/>
              </a:spcAft>
              <a:buClr>
                <a:schemeClr val="dk1"/>
              </a:buClr>
              <a:buSzPts val="1600"/>
              <a:buFont typeface="Quicksand"/>
              <a:buChar char="●"/>
            </a:pPr>
            <a:r>
              <a:rPr b="1" lang="en" sz="1600">
                <a:solidFill>
                  <a:schemeClr val="dk1"/>
                </a:solidFill>
                <a:highlight>
                  <a:schemeClr val="lt1"/>
                </a:highlight>
                <a:latin typeface="Quicksand"/>
                <a:ea typeface="Quicksand"/>
                <a:cs typeface="Quicksand"/>
                <a:sym typeface="Quicksand"/>
              </a:rPr>
              <a:t>Derived Class</a:t>
            </a:r>
            <a:endParaRPr sz="1600">
              <a:latin typeface="Quicksand"/>
              <a:ea typeface="Quicksand"/>
              <a:cs typeface="Quicksand"/>
              <a:sym typeface="Quicksand"/>
            </a:endParaRPr>
          </a:p>
        </p:txBody>
      </p:sp>
      <p:sp>
        <p:nvSpPr>
          <p:cNvPr id="822" name="Google Shape;822;p51"/>
          <p:cNvSpPr/>
          <p:nvPr/>
        </p:nvSpPr>
        <p:spPr>
          <a:xfrm>
            <a:off x="5810500" y="1629000"/>
            <a:ext cx="2103600" cy="692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5810500" y="3381600"/>
            <a:ext cx="2103600" cy="6927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1"/>
          <p:cNvCxnSpPr>
            <a:stCxn id="823" idx="0"/>
            <a:endCxn id="822" idx="2"/>
          </p:cNvCxnSpPr>
          <p:nvPr/>
        </p:nvCxnSpPr>
        <p:spPr>
          <a:xfrm rot="10800000">
            <a:off x="6862300" y="2321700"/>
            <a:ext cx="0" cy="1059900"/>
          </a:xfrm>
          <a:prstGeom prst="straightConnector1">
            <a:avLst/>
          </a:prstGeom>
          <a:noFill/>
          <a:ln cap="flat" cmpd="sng" w="19050">
            <a:solidFill>
              <a:srgbClr val="EB641B"/>
            </a:solidFill>
            <a:prstDash val="solid"/>
            <a:round/>
            <a:headEnd len="med" w="med" type="none"/>
            <a:tailEnd len="med" w="med" type="triangle"/>
          </a:ln>
        </p:spPr>
      </p:cxnSp>
      <p:sp>
        <p:nvSpPr>
          <p:cNvPr id="825" name="Google Shape;825;p51"/>
          <p:cNvSpPr txBox="1"/>
          <p:nvPr/>
        </p:nvSpPr>
        <p:spPr>
          <a:xfrm>
            <a:off x="6070900" y="1730975"/>
            <a:ext cx="15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Quicksand"/>
                <a:ea typeface="Quicksand"/>
                <a:cs typeface="Quicksand"/>
                <a:sym typeface="Quicksand"/>
              </a:rPr>
              <a:t>Person</a:t>
            </a:r>
            <a:endParaRPr b="1" sz="1800">
              <a:solidFill>
                <a:schemeClr val="dk1"/>
              </a:solidFill>
              <a:latin typeface="Quicksand"/>
              <a:ea typeface="Quicksand"/>
              <a:cs typeface="Quicksand"/>
              <a:sym typeface="Quicksand"/>
            </a:endParaRPr>
          </a:p>
        </p:txBody>
      </p:sp>
      <p:sp>
        <p:nvSpPr>
          <p:cNvPr id="826" name="Google Shape;826;p51"/>
          <p:cNvSpPr txBox="1"/>
          <p:nvPr/>
        </p:nvSpPr>
        <p:spPr>
          <a:xfrm>
            <a:off x="6042900" y="3510625"/>
            <a:ext cx="15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Quicksand"/>
                <a:ea typeface="Quicksand"/>
                <a:cs typeface="Quicksand"/>
                <a:sym typeface="Quicksand"/>
              </a:rPr>
              <a:t>Student</a:t>
            </a:r>
            <a:endParaRPr b="1" sz="1800">
              <a:solidFill>
                <a:schemeClr val="dk1"/>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6"/>
          <p:cNvGrpSpPr/>
          <p:nvPr/>
        </p:nvGrpSpPr>
        <p:grpSpPr>
          <a:xfrm>
            <a:off x="7631947" y="671363"/>
            <a:ext cx="636814" cy="120078"/>
            <a:chOff x="8209059" y="198000"/>
            <a:chExt cx="636814" cy="120078"/>
          </a:xfrm>
        </p:grpSpPr>
        <p:sp>
          <p:nvSpPr>
            <p:cNvPr id="116" name="Google Shape;116;p1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16"/>
          <p:cNvGrpSpPr/>
          <p:nvPr/>
        </p:nvGrpSpPr>
        <p:grpSpPr>
          <a:xfrm>
            <a:off x="7631947" y="671363"/>
            <a:ext cx="636814" cy="120078"/>
            <a:chOff x="8209059" y="198000"/>
            <a:chExt cx="636814" cy="120078"/>
          </a:xfrm>
        </p:grpSpPr>
        <p:sp>
          <p:nvSpPr>
            <p:cNvPr id="121" name="Google Shape;121;p1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1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Intro to </a:t>
            </a:r>
            <a:r>
              <a:rPr lang="en" sz="3600">
                <a:solidFill>
                  <a:srgbClr val="011635"/>
                </a:solidFill>
                <a:latin typeface="Bebas Neue"/>
                <a:ea typeface="Bebas Neue"/>
                <a:cs typeface="Bebas Neue"/>
                <a:sym typeface="Bebas Neue"/>
              </a:rPr>
              <a:t>Object-Oriented Programming</a:t>
            </a:r>
            <a:endParaRPr b="0" i="0" sz="3600" u="none" cap="none" strike="noStrike">
              <a:solidFill>
                <a:srgbClr val="011635"/>
              </a:solidFill>
              <a:latin typeface="Bebas Neue"/>
              <a:ea typeface="Bebas Neue"/>
              <a:cs typeface="Bebas Neue"/>
              <a:sym typeface="Bebas Neue"/>
            </a:endParaRPr>
          </a:p>
        </p:txBody>
      </p:sp>
      <p:sp>
        <p:nvSpPr>
          <p:cNvPr id="125" name="Google Shape;125;p16"/>
          <p:cNvSpPr/>
          <p:nvPr/>
        </p:nvSpPr>
        <p:spPr>
          <a:xfrm>
            <a:off x="3169789" y="1558866"/>
            <a:ext cx="2817967" cy="2582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1155CC"/>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205820" y="2387119"/>
            <a:ext cx="1140400" cy="124381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A4C2F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5346216" y="1784750"/>
            <a:ext cx="1581000" cy="715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txBox="1"/>
          <p:nvPr/>
        </p:nvSpPr>
        <p:spPr>
          <a:xfrm>
            <a:off x="5411762" y="1889875"/>
            <a:ext cx="1581000" cy="52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rgbClr val="FFFFFF"/>
                </a:solidFill>
                <a:latin typeface="Bebas Neue"/>
                <a:ea typeface="Bebas Neue"/>
                <a:cs typeface="Bebas Neue"/>
                <a:sym typeface="Bebas Neue"/>
              </a:rPr>
              <a:t>Characteristics</a:t>
            </a:r>
            <a:endParaRPr b="0" i="0" sz="2000" u="none" cap="none" strike="noStrike">
              <a:solidFill>
                <a:srgbClr val="FFFFFF"/>
              </a:solidFill>
              <a:latin typeface="Bebas Neue"/>
              <a:ea typeface="Bebas Neue"/>
              <a:cs typeface="Bebas Neue"/>
              <a:sym typeface="Bebas Neue"/>
            </a:endParaRPr>
          </a:p>
        </p:txBody>
      </p:sp>
      <p:sp>
        <p:nvSpPr>
          <p:cNvPr id="129" name="Google Shape;129;p16"/>
          <p:cNvSpPr/>
          <p:nvPr/>
        </p:nvSpPr>
        <p:spPr>
          <a:xfrm>
            <a:off x="1790766" y="2915125"/>
            <a:ext cx="1581000" cy="715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txBox="1"/>
          <p:nvPr/>
        </p:nvSpPr>
        <p:spPr>
          <a:xfrm>
            <a:off x="1856312" y="3020250"/>
            <a:ext cx="1581000" cy="52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rgbClr val="FFFFFF"/>
                </a:solidFill>
                <a:latin typeface="Bebas Neue"/>
                <a:ea typeface="Bebas Neue"/>
                <a:cs typeface="Bebas Neue"/>
                <a:sym typeface="Bebas Neue"/>
              </a:rPr>
              <a:t>Functionalities </a:t>
            </a:r>
            <a:endParaRPr b="0" i="0" sz="2000" u="none" cap="none" strike="noStrike">
              <a:solidFill>
                <a:srgbClr val="FFFFFF"/>
              </a:solidFill>
              <a:latin typeface="Bebas Neue"/>
              <a:ea typeface="Bebas Neue"/>
              <a:cs typeface="Bebas Neue"/>
              <a:sym typeface="Bebas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grpSp>
        <p:nvGrpSpPr>
          <p:cNvPr id="831" name="Google Shape;831;p52"/>
          <p:cNvGrpSpPr/>
          <p:nvPr/>
        </p:nvGrpSpPr>
        <p:grpSpPr>
          <a:xfrm>
            <a:off x="7631947" y="671363"/>
            <a:ext cx="636814" cy="120078"/>
            <a:chOff x="8209059" y="198000"/>
            <a:chExt cx="636814" cy="120078"/>
          </a:xfrm>
        </p:grpSpPr>
        <p:sp>
          <p:nvSpPr>
            <p:cNvPr id="832" name="Google Shape;832;p5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5" name="Google Shape;835;p52"/>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6" name="Google Shape;836;p52"/>
          <p:cNvGrpSpPr/>
          <p:nvPr/>
        </p:nvGrpSpPr>
        <p:grpSpPr>
          <a:xfrm>
            <a:off x="7631947" y="671363"/>
            <a:ext cx="636814" cy="120078"/>
            <a:chOff x="8209059" y="198000"/>
            <a:chExt cx="636814" cy="120078"/>
          </a:xfrm>
        </p:grpSpPr>
        <p:sp>
          <p:nvSpPr>
            <p:cNvPr id="837" name="Google Shape;837;p5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0" name="Google Shape;840;p52"/>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Inheritance Syntax</a:t>
            </a:r>
            <a:endParaRPr b="0" i="0" sz="3600" u="none" cap="none" strike="noStrike">
              <a:solidFill>
                <a:srgbClr val="011635"/>
              </a:solidFill>
              <a:latin typeface="Bebas Neue"/>
              <a:ea typeface="Bebas Neue"/>
              <a:cs typeface="Bebas Neue"/>
              <a:sym typeface="Bebas Neue"/>
            </a:endParaRPr>
          </a:p>
        </p:txBody>
      </p:sp>
      <p:sp>
        <p:nvSpPr>
          <p:cNvPr id="841" name="Google Shape;841;p52"/>
          <p:cNvSpPr/>
          <p:nvPr/>
        </p:nvSpPr>
        <p:spPr>
          <a:xfrm>
            <a:off x="4207725" y="3521150"/>
            <a:ext cx="910200" cy="6807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txBox="1"/>
          <p:nvPr/>
        </p:nvSpPr>
        <p:spPr>
          <a:xfrm>
            <a:off x="4207725" y="3537500"/>
            <a:ext cx="101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Output</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True</a:t>
            </a:r>
            <a:endParaRPr b="1">
              <a:solidFill>
                <a:schemeClr val="lt1"/>
              </a:solidFill>
              <a:latin typeface="Quicksand"/>
              <a:ea typeface="Quicksand"/>
              <a:cs typeface="Quicksand"/>
              <a:sym typeface="Quicksand"/>
            </a:endParaRPr>
          </a:p>
        </p:txBody>
      </p:sp>
      <p:sp>
        <p:nvSpPr>
          <p:cNvPr id="843" name="Google Shape;843;p52"/>
          <p:cNvSpPr txBox="1"/>
          <p:nvPr/>
        </p:nvSpPr>
        <p:spPr>
          <a:xfrm>
            <a:off x="1305550" y="1475775"/>
            <a:ext cx="7031700" cy="1668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500">
                <a:solidFill>
                  <a:srgbClr val="0000FF"/>
                </a:solidFill>
                <a:highlight>
                  <a:srgbClr val="FFFFFE"/>
                </a:highlight>
                <a:latin typeface="Quicksand"/>
                <a:ea typeface="Quicksand"/>
                <a:cs typeface="Quicksand"/>
                <a:sym typeface="Quicksand"/>
              </a:rPr>
              <a:t>class</a:t>
            </a:r>
            <a:r>
              <a:rPr b="1" lang="en" sz="1500">
                <a:solidFill>
                  <a:schemeClr val="dk1"/>
                </a:solidFill>
                <a:highlight>
                  <a:srgbClr val="FFFFFE"/>
                </a:highlight>
                <a:latin typeface="Quicksand"/>
                <a:ea typeface="Quicksand"/>
                <a:cs typeface="Quicksand"/>
                <a:sym typeface="Quicksand"/>
              </a:rPr>
              <a:t> Person:     #Super Class</a:t>
            </a:r>
            <a:endParaRPr b="1" sz="1500">
              <a:solidFill>
                <a:srgbClr val="09885A"/>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500">
                <a:solidFill>
                  <a:schemeClr val="dk1"/>
                </a:solidFill>
                <a:highlight>
                  <a:srgbClr val="FFFFFE"/>
                </a:highlight>
                <a:latin typeface="Quicksand"/>
                <a:ea typeface="Quicksand"/>
                <a:cs typeface="Quicksand"/>
                <a:sym typeface="Quicksand"/>
              </a:rPr>
              <a:t>    </a:t>
            </a:r>
            <a:r>
              <a:rPr b="1" lang="en" sz="1500">
                <a:solidFill>
                  <a:srgbClr val="AF00DB"/>
                </a:solidFill>
                <a:highlight>
                  <a:srgbClr val="FFFFFE"/>
                </a:highlight>
                <a:latin typeface="Quicksand"/>
                <a:ea typeface="Quicksand"/>
                <a:cs typeface="Quicksand"/>
                <a:sym typeface="Quicksand"/>
              </a:rPr>
              <a:t>Pass   #Doing Nothing</a:t>
            </a:r>
            <a:endParaRPr b="1" sz="1500">
              <a:solidFill>
                <a:srgbClr val="AF00DB"/>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500">
                <a:solidFill>
                  <a:srgbClr val="0000FF"/>
                </a:solidFill>
                <a:highlight>
                  <a:srgbClr val="FFFFFE"/>
                </a:highlight>
                <a:latin typeface="Quicksand"/>
                <a:ea typeface="Quicksand"/>
                <a:cs typeface="Quicksand"/>
                <a:sym typeface="Quicksand"/>
              </a:rPr>
              <a:t>class</a:t>
            </a:r>
            <a:r>
              <a:rPr b="1" lang="en" sz="1500">
                <a:solidFill>
                  <a:schemeClr val="dk1"/>
                </a:solidFill>
                <a:highlight>
                  <a:srgbClr val="FFFFFE"/>
                </a:highlight>
                <a:latin typeface="Quicksand"/>
                <a:ea typeface="Quicksand"/>
                <a:cs typeface="Quicksand"/>
                <a:sym typeface="Quicksand"/>
              </a:rPr>
              <a:t> </a:t>
            </a:r>
            <a:r>
              <a:rPr b="1" lang="en" sz="1500">
                <a:solidFill>
                  <a:srgbClr val="267F99"/>
                </a:solidFill>
                <a:highlight>
                  <a:srgbClr val="FFFFFE"/>
                </a:highlight>
                <a:latin typeface="Quicksand"/>
                <a:ea typeface="Quicksand"/>
                <a:cs typeface="Quicksand"/>
                <a:sym typeface="Quicksand"/>
              </a:rPr>
              <a:t>Student</a:t>
            </a:r>
            <a:r>
              <a:rPr b="1" lang="en" sz="1500">
                <a:solidFill>
                  <a:schemeClr val="dk1"/>
                </a:solidFill>
                <a:highlight>
                  <a:srgbClr val="FFFFFE"/>
                </a:highlight>
                <a:latin typeface="Quicksand"/>
                <a:ea typeface="Quicksand"/>
                <a:cs typeface="Quicksand"/>
                <a:sym typeface="Quicksand"/>
              </a:rPr>
              <a:t>(</a:t>
            </a:r>
            <a:r>
              <a:rPr b="1" lang="en" sz="1500">
                <a:solidFill>
                  <a:srgbClr val="267F99"/>
                </a:solidFill>
                <a:highlight>
                  <a:srgbClr val="FFFFFE"/>
                </a:highlight>
                <a:latin typeface="Quicksand"/>
                <a:ea typeface="Quicksand"/>
                <a:cs typeface="Quicksand"/>
                <a:sym typeface="Quicksand"/>
              </a:rPr>
              <a:t>Person</a:t>
            </a:r>
            <a:r>
              <a:rPr b="1" lang="en" sz="1500">
                <a:solidFill>
                  <a:schemeClr val="dk1"/>
                </a:solidFill>
                <a:highlight>
                  <a:srgbClr val="FFFFFE"/>
                </a:highlight>
                <a:latin typeface="Quicksand"/>
                <a:ea typeface="Quicksand"/>
                <a:cs typeface="Quicksand"/>
                <a:sym typeface="Quicksand"/>
              </a:rPr>
              <a:t>):  #Base Class </a:t>
            </a:r>
            <a:endParaRPr b="1" sz="15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500">
                <a:solidFill>
                  <a:schemeClr val="dk1"/>
                </a:solidFill>
                <a:highlight>
                  <a:srgbClr val="FFFFFE"/>
                </a:highlight>
                <a:latin typeface="Quicksand"/>
                <a:ea typeface="Quicksand"/>
                <a:cs typeface="Quicksand"/>
                <a:sym typeface="Quicksand"/>
              </a:rPr>
              <a:t>    </a:t>
            </a:r>
            <a:r>
              <a:rPr b="1" lang="en" sz="1500">
                <a:solidFill>
                  <a:srgbClr val="AF00DB"/>
                </a:solidFill>
                <a:highlight>
                  <a:srgbClr val="FFFFFE"/>
                </a:highlight>
                <a:latin typeface="Quicksand"/>
                <a:ea typeface="Quicksand"/>
                <a:cs typeface="Quicksand"/>
                <a:sym typeface="Quicksand"/>
              </a:rPr>
              <a:t>pass</a:t>
            </a:r>
            <a:endParaRPr b="1" sz="1500">
              <a:solidFill>
                <a:srgbClr val="AF00DB"/>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500">
                <a:solidFill>
                  <a:srgbClr val="795E26"/>
                </a:solidFill>
                <a:highlight>
                  <a:srgbClr val="FFFFFE"/>
                </a:highlight>
                <a:latin typeface="Quicksand"/>
                <a:ea typeface="Quicksand"/>
                <a:cs typeface="Quicksand"/>
                <a:sym typeface="Quicksand"/>
              </a:rPr>
              <a:t>issubclass</a:t>
            </a:r>
            <a:r>
              <a:rPr b="1" lang="en" sz="1500">
                <a:solidFill>
                  <a:schemeClr val="dk1"/>
                </a:solidFill>
                <a:highlight>
                  <a:srgbClr val="FFFFFE"/>
                </a:highlight>
                <a:latin typeface="Quicksand"/>
                <a:ea typeface="Quicksand"/>
                <a:cs typeface="Quicksand"/>
                <a:sym typeface="Quicksand"/>
              </a:rPr>
              <a:t>(Student,Person)   #In-built function to verify the relationship</a:t>
            </a:r>
            <a:endParaRPr b="1" sz="1500">
              <a:solidFill>
                <a:srgbClr val="0000FF"/>
              </a:solidFill>
              <a:highlight>
                <a:srgbClr val="FFFFFE"/>
              </a:highlight>
              <a:latin typeface="Quicksand"/>
              <a:ea typeface="Quicksand"/>
              <a:cs typeface="Quicksand"/>
              <a:sym typeface="Quicksa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53"/>
          <p:cNvGrpSpPr/>
          <p:nvPr/>
        </p:nvGrpSpPr>
        <p:grpSpPr>
          <a:xfrm>
            <a:off x="7631947" y="671363"/>
            <a:ext cx="636814" cy="120078"/>
            <a:chOff x="8209059" y="198000"/>
            <a:chExt cx="636814" cy="120078"/>
          </a:xfrm>
        </p:grpSpPr>
        <p:sp>
          <p:nvSpPr>
            <p:cNvPr id="849" name="Google Shape;849;p5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2" name="Google Shape;852;p53"/>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3" name="Google Shape;853;p53"/>
          <p:cNvGrpSpPr/>
          <p:nvPr/>
        </p:nvGrpSpPr>
        <p:grpSpPr>
          <a:xfrm>
            <a:off x="7631947" y="671363"/>
            <a:ext cx="636814" cy="120078"/>
            <a:chOff x="8209059" y="198000"/>
            <a:chExt cx="636814" cy="120078"/>
          </a:xfrm>
        </p:grpSpPr>
        <p:sp>
          <p:nvSpPr>
            <p:cNvPr id="854" name="Google Shape;854;p5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7" name="Google Shape;857;p53"/>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Types of </a:t>
            </a:r>
            <a:r>
              <a:rPr lang="en" sz="3600">
                <a:solidFill>
                  <a:srgbClr val="011635"/>
                </a:solidFill>
                <a:latin typeface="Bebas Neue"/>
                <a:ea typeface="Bebas Neue"/>
                <a:cs typeface="Bebas Neue"/>
                <a:sym typeface="Bebas Neue"/>
              </a:rPr>
              <a:t>Inheritance </a:t>
            </a:r>
            <a:endParaRPr b="0" i="0" sz="3600" u="none" cap="none" strike="noStrike">
              <a:solidFill>
                <a:srgbClr val="011635"/>
              </a:solidFill>
              <a:latin typeface="Bebas Neue"/>
              <a:ea typeface="Bebas Neue"/>
              <a:cs typeface="Bebas Neue"/>
              <a:sym typeface="Bebas Neue"/>
            </a:endParaRPr>
          </a:p>
        </p:txBody>
      </p:sp>
      <p:sp>
        <p:nvSpPr>
          <p:cNvPr id="858" name="Google Shape;858;p53"/>
          <p:cNvSpPr/>
          <p:nvPr/>
        </p:nvSpPr>
        <p:spPr>
          <a:xfrm>
            <a:off x="3430834" y="2052193"/>
            <a:ext cx="890833" cy="1050576"/>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3447326" y="2293950"/>
            <a:ext cx="550678" cy="733228"/>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53"/>
          <p:cNvGrpSpPr/>
          <p:nvPr/>
        </p:nvGrpSpPr>
        <p:grpSpPr>
          <a:xfrm>
            <a:off x="2259530" y="1095123"/>
            <a:ext cx="3859446" cy="3662252"/>
            <a:chOff x="2496269" y="1120652"/>
            <a:chExt cx="761953" cy="723022"/>
          </a:xfrm>
        </p:grpSpPr>
        <p:grpSp>
          <p:nvGrpSpPr>
            <p:cNvPr id="861" name="Google Shape;861;p53"/>
            <p:cNvGrpSpPr/>
            <p:nvPr/>
          </p:nvGrpSpPr>
          <p:grpSpPr>
            <a:xfrm>
              <a:off x="2496269" y="1120652"/>
              <a:ext cx="761953" cy="723022"/>
              <a:chOff x="2496269" y="1120652"/>
              <a:chExt cx="761953" cy="723022"/>
            </a:xfrm>
          </p:grpSpPr>
          <p:grpSp>
            <p:nvGrpSpPr>
              <p:cNvPr id="862" name="Google Shape;862;p53"/>
              <p:cNvGrpSpPr/>
              <p:nvPr/>
            </p:nvGrpSpPr>
            <p:grpSpPr>
              <a:xfrm>
                <a:off x="2496269" y="1304589"/>
                <a:ext cx="407089" cy="305057"/>
                <a:chOff x="2496269" y="1304589"/>
                <a:chExt cx="407089" cy="305057"/>
              </a:xfrm>
            </p:grpSpPr>
            <p:sp>
              <p:nvSpPr>
                <p:cNvPr id="863" name="Google Shape;863;p5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EB6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3"/>
              <p:cNvGrpSpPr/>
              <p:nvPr/>
            </p:nvGrpSpPr>
            <p:grpSpPr>
              <a:xfrm>
                <a:off x="2586468" y="1493376"/>
                <a:ext cx="358850" cy="349656"/>
                <a:chOff x="2586468" y="1493376"/>
                <a:chExt cx="358850" cy="349656"/>
              </a:xfrm>
            </p:grpSpPr>
            <p:sp>
              <p:nvSpPr>
                <p:cNvPr id="866" name="Google Shape;866;p5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3"/>
              <p:cNvGrpSpPr/>
              <p:nvPr/>
            </p:nvGrpSpPr>
            <p:grpSpPr>
              <a:xfrm>
                <a:off x="2807939" y="1494024"/>
                <a:ext cx="358857" cy="349650"/>
                <a:chOff x="2807939" y="1494024"/>
                <a:chExt cx="358857" cy="349650"/>
              </a:xfrm>
            </p:grpSpPr>
            <p:sp>
              <p:nvSpPr>
                <p:cNvPr id="869" name="Google Shape;869;p5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3"/>
              <p:cNvGrpSpPr/>
              <p:nvPr/>
            </p:nvGrpSpPr>
            <p:grpSpPr>
              <a:xfrm>
                <a:off x="2851133" y="1305635"/>
                <a:ext cx="407089" cy="305057"/>
                <a:chOff x="2851133" y="1305635"/>
                <a:chExt cx="407089" cy="305057"/>
              </a:xfrm>
            </p:grpSpPr>
            <p:sp>
              <p:nvSpPr>
                <p:cNvPr id="872" name="Google Shape;872;p5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53"/>
              <p:cNvGrpSpPr/>
              <p:nvPr/>
            </p:nvGrpSpPr>
            <p:grpSpPr>
              <a:xfrm>
                <a:off x="2727495" y="1120652"/>
                <a:ext cx="300271" cy="396358"/>
                <a:chOff x="2727495" y="1120652"/>
                <a:chExt cx="300271" cy="396358"/>
              </a:xfrm>
            </p:grpSpPr>
            <p:sp>
              <p:nvSpPr>
                <p:cNvPr id="875" name="Google Shape;875;p5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7" name="Google Shape;877;p53"/>
            <p:cNvGrpSpPr/>
            <p:nvPr/>
          </p:nvGrpSpPr>
          <p:grpSpPr>
            <a:xfrm>
              <a:off x="2722305" y="1350460"/>
              <a:ext cx="308357" cy="308344"/>
              <a:chOff x="2722305" y="1350460"/>
              <a:chExt cx="308357" cy="308344"/>
            </a:xfrm>
          </p:grpSpPr>
          <p:sp>
            <p:nvSpPr>
              <p:cNvPr id="878" name="Google Shape;878;p5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53"/>
              <p:cNvGrpSpPr/>
              <p:nvPr/>
            </p:nvGrpSpPr>
            <p:grpSpPr>
              <a:xfrm>
                <a:off x="2725064" y="1364529"/>
                <a:ext cx="297954" cy="280182"/>
                <a:chOff x="2725064" y="1364529"/>
                <a:chExt cx="297954" cy="280182"/>
              </a:xfrm>
            </p:grpSpPr>
            <p:sp>
              <p:nvSpPr>
                <p:cNvPr id="880" name="Google Shape;880;p5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5" name="Google Shape;885;p53"/>
          <p:cNvSpPr txBox="1"/>
          <p:nvPr/>
        </p:nvSpPr>
        <p:spPr>
          <a:xfrm>
            <a:off x="3610503" y="1605625"/>
            <a:ext cx="124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Single</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Inheritance</a:t>
            </a:r>
            <a:endParaRPr b="1" sz="1300">
              <a:solidFill>
                <a:schemeClr val="lt1"/>
              </a:solidFill>
              <a:latin typeface="Quicksand"/>
              <a:ea typeface="Quicksand"/>
              <a:cs typeface="Quicksand"/>
              <a:sym typeface="Quicksand"/>
            </a:endParaRPr>
          </a:p>
        </p:txBody>
      </p:sp>
      <p:sp>
        <p:nvSpPr>
          <p:cNvPr id="886" name="Google Shape;886;p53"/>
          <p:cNvSpPr txBox="1"/>
          <p:nvPr/>
        </p:nvSpPr>
        <p:spPr>
          <a:xfrm>
            <a:off x="2391303" y="2367625"/>
            <a:ext cx="124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Multiple</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Inheritance</a:t>
            </a:r>
            <a:endParaRPr b="1" sz="1300">
              <a:solidFill>
                <a:schemeClr val="lt1"/>
              </a:solidFill>
              <a:latin typeface="Quicksand"/>
              <a:ea typeface="Quicksand"/>
              <a:cs typeface="Quicksand"/>
              <a:sym typeface="Quicksand"/>
            </a:endParaRPr>
          </a:p>
        </p:txBody>
      </p:sp>
      <p:sp>
        <p:nvSpPr>
          <p:cNvPr id="887" name="Google Shape;887;p53"/>
          <p:cNvSpPr txBox="1"/>
          <p:nvPr/>
        </p:nvSpPr>
        <p:spPr>
          <a:xfrm>
            <a:off x="2924703" y="3739225"/>
            <a:ext cx="124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Multilevel</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Inheritance</a:t>
            </a:r>
            <a:endParaRPr b="1" sz="1300">
              <a:solidFill>
                <a:schemeClr val="lt1"/>
              </a:solidFill>
              <a:latin typeface="Quicksand"/>
              <a:ea typeface="Quicksand"/>
              <a:cs typeface="Quicksand"/>
              <a:sym typeface="Quicksand"/>
            </a:endParaRPr>
          </a:p>
        </p:txBody>
      </p:sp>
      <p:sp>
        <p:nvSpPr>
          <p:cNvPr id="888" name="Google Shape;888;p53"/>
          <p:cNvSpPr txBox="1"/>
          <p:nvPr/>
        </p:nvSpPr>
        <p:spPr>
          <a:xfrm>
            <a:off x="4143903" y="3739225"/>
            <a:ext cx="124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Hierarchical</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Inheritance</a:t>
            </a:r>
            <a:endParaRPr b="1" sz="1300">
              <a:solidFill>
                <a:schemeClr val="lt1"/>
              </a:solidFill>
              <a:latin typeface="Quicksand"/>
              <a:ea typeface="Quicksand"/>
              <a:cs typeface="Quicksand"/>
              <a:sym typeface="Quicksand"/>
            </a:endParaRPr>
          </a:p>
        </p:txBody>
      </p:sp>
      <p:sp>
        <p:nvSpPr>
          <p:cNvPr id="889" name="Google Shape;889;p53"/>
          <p:cNvSpPr txBox="1"/>
          <p:nvPr/>
        </p:nvSpPr>
        <p:spPr>
          <a:xfrm>
            <a:off x="4829703" y="2443825"/>
            <a:ext cx="124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Hybrid</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Inheritance</a:t>
            </a:r>
            <a:endParaRPr b="1" sz="1300">
              <a:solidFill>
                <a:schemeClr val="lt1"/>
              </a:solidFill>
              <a:latin typeface="Quicksand"/>
              <a:ea typeface="Quicksand"/>
              <a:cs typeface="Quicksand"/>
              <a:sym typeface="Quicksa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54"/>
          <p:cNvGrpSpPr/>
          <p:nvPr/>
        </p:nvGrpSpPr>
        <p:grpSpPr>
          <a:xfrm>
            <a:off x="7631947" y="671363"/>
            <a:ext cx="636814" cy="120078"/>
            <a:chOff x="8209059" y="198000"/>
            <a:chExt cx="636814" cy="120078"/>
          </a:xfrm>
        </p:grpSpPr>
        <p:sp>
          <p:nvSpPr>
            <p:cNvPr id="895" name="Google Shape;895;p5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8" name="Google Shape;898;p5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899" name="Google Shape;899;p54"/>
          <p:cNvGrpSpPr/>
          <p:nvPr/>
        </p:nvGrpSpPr>
        <p:grpSpPr>
          <a:xfrm>
            <a:off x="7631947" y="671363"/>
            <a:ext cx="636814" cy="120078"/>
            <a:chOff x="8209059" y="198000"/>
            <a:chExt cx="636814" cy="120078"/>
          </a:xfrm>
        </p:grpSpPr>
        <p:sp>
          <p:nvSpPr>
            <p:cNvPr id="900" name="Google Shape;900;p5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3" name="Google Shape;903;p5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Single Inheritance</a:t>
            </a:r>
            <a:endParaRPr b="1">
              <a:solidFill>
                <a:schemeClr val="dk1"/>
              </a:solidFill>
              <a:highlight>
                <a:schemeClr val="lt1"/>
              </a:highlight>
              <a:latin typeface="Quicksand"/>
              <a:ea typeface="Quicksand"/>
              <a:cs typeface="Quicksand"/>
              <a:sym typeface="Quicksand"/>
            </a:endParaRPr>
          </a:p>
        </p:txBody>
      </p:sp>
      <p:sp>
        <p:nvSpPr>
          <p:cNvPr id="904" name="Google Shape;904;p54"/>
          <p:cNvSpPr txBox="1"/>
          <p:nvPr/>
        </p:nvSpPr>
        <p:spPr>
          <a:xfrm flipH="1">
            <a:off x="3922100" y="1017725"/>
            <a:ext cx="4496700" cy="21504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1200"/>
              </a:spcAft>
              <a:buClr>
                <a:schemeClr val="dk1"/>
              </a:buClr>
              <a:buSzPts val="1100"/>
              <a:buFont typeface="Arial"/>
              <a:buNone/>
            </a:pPr>
            <a:r>
              <a:rPr b="1" lang="en">
                <a:solidFill>
                  <a:schemeClr val="dk1"/>
                </a:solidFill>
                <a:highlight>
                  <a:schemeClr val="lt1"/>
                </a:highlight>
                <a:latin typeface="Quicksand"/>
                <a:ea typeface="Quicksand"/>
                <a:cs typeface="Quicksand"/>
                <a:sym typeface="Quicksand"/>
              </a:rPr>
              <a:t>In python single inheritance, a derived class is derived only from a single parent class and allows the class to derive behaviour and properties from a single base class. </a:t>
            </a:r>
            <a:endParaRPr b="1">
              <a:solidFill>
                <a:schemeClr val="dk1"/>
              </a:solidFill>
              <a:highlight>
                <a:schemeClr val="lt1"/>
              </a:highlight>
              <a:latin typeface="Quicksand"/>
              <a:ea typeface="Quicksand"/>
              <a:cs typeface="Quicksand"/>
              <a:sym typeface="Quicksand"/>
            </a:endParaRPr>
          </a:p>
        </p:txBody>
      </p:sp>
      <p:sp>
        <p:nvSpPr>
          <p:cNvPr id="905" name="Google Shape;905;p54"/>
          <p:cNvSpPr/>
          <p:nvPr/>
        </p:nvSpPr>
        <p:spPr>
          <a:xfrm>
            <a:off x="872225" y="1552025"/>
            <a:ext cx="2103600" cy="692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4"/>
          <p:cNvSpPr/>
          <p:nvPr/>
        </p:nvSpPr>
        <p:spPr>
          <a:xfrm>
            <a:off x="872225" y="3304625"/>
            <a:ext cx="2103600" cy="6927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 name="Google Shape;907;p54"/>
          <p:cNvCxnSpPr>
            <a:stCxn id="905" idx="2"/>
            <a:endCxn id="906" idx="0"/>
          </p:cNvCxnSpPr>
          <p:nvPr/>
        </p:nvCxnSpPr>
        <p:spPr>
          <a:xfrm>
            <a:off x="1924025" y="2244725"/>
            <a:ext cx="0" cy="1059900"/>
          </a:xfrm>
          <a:prstGeom prst="straightConnector1">
            <a:avLst/>
          </a:prstGeom>
          <a:noFill/>
          <a:ln cap="flat" cmpd="sng" w="19050">
            <a:solidFill>
              <a:srgbClr val="EB641B"/>
            </a:solidFill>
            <a:prstDash val="solid"/>
            <a:round/>
            <a:headEnd len="med" w="med" type="none"/>
            <a:tailEnd len="med" w="med" type="triangle"/>
          </a:ln>
        </p:spPr>
      </p:cxnSp>
      <p:sp>
        <p:nvSpPr>
          <p:cNvPr id="908" name="Google Shape;908;p54"/>
          <p:cNvSpPr txBox="1"/>
          <p:nvPr/>
        </p:nvSpPr>
        <p:spPr>
          <a:xfrm>
            <a:off x="1132625" y="1654000"/>
            <a:ext cx="15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Quicksand"/>
                <a:ea typeface="Quicksand"/>
                <a:cs typeface="Quicksand"/>
                <a:sym typeface="Quicksand"/>
              </a:rPr>
              <a:t>Parent Class</a:t>
            </a:r>
            <a:endParaRPr b="1" sz="1800">
              <a:solidFill>
                <a:schemeClr val="dk1"/>
              </a:solidFill>
              <a:latin typeface="Quicksand"/>
              <a:ea typeface="Quicksand"/>
              <a:cs typeface="Quicksand"/>
              <a:sym typeface="Quicksand"/>
            </a:endParaRPr>
          </a:p>
        </p:txBody>
      </p:sp>
      <p:sp>
        <p:nvSpPr>
          <p:cNvPr id="909" name="Google Shape;909;p54"/>
          <p:cNvSpPr txBox="1"/>
          <p:nvPr/>
        </p:nvSpPr>
        <p:spPr>
          <a:xfrm>
            <a:off x="1104625" y="3433650"/>
            <a:ext cx="158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Quicksand"/>
                <a:ea typeface="Quicksand"/>
                <a:cs typeface="Quicksand"/>
                <a:sym typeface="Quicksand"/>
              </a:rPr>
              <a:t>Child Class</a:t>
            </a:r>
            <a:endParaRPr b="1" sz="1800">
              <a:solidFill>
                <a:schemeClr val="dk1"/>
              </a:solidFill>
              <a:latin typeface="Quicksand"/>
              <a:ea typeface="Quicksand"/>
              <a:cs typeface="Quicksand"/>
              <a:sym typeface="Quicksa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grpSp>
        <p:nvGrpSpPr>
          <p:cNvPr id="914" name="Google Shape;914;p55"/>
          <p:cNvGrpSpPr/>
          <p:nvPr/>
        </p:nvGrpSpPr>
        <p:grpSpPr>
          <a:xfrm>
            <a:off x="7631947" y="671363"/>
            <a:ext cx="636814" cy="120078"/>
            <a:chOff x="8209059" y="198000"/>
            <a:chExt cx="636814" cy="120078"/>
          </a:xfrm>
        </p:grpSpPr>
        <p:sp>
          <p:nvSpPr>
            <p:cNvPr id="915" name="Google Shape;915;p5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5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8" name="Google Shape;918;p5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9" name="Google Shape;919;p55"/>
          <p:cNvGrpSpPr/>
          <p:nvPr/>
        </p:nvGrpSpPr>
        <p:grpSpPr>
          <a:xfrm>
            <a:off x="7631947" y="671363"/>
            <a:ext cx="636814" cy="120078"/>
            <a:chOff x="8209059" y="198000"/>
            <a:chExt cx="636814" cy="120078"/>
          </a:xfrm>
        </p:grpSpPr>
        <p:sp>
          <p:nvSpPr>
            <p:cNvPr id="920" name="Google Shape;920;p5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3" name="Google Shape;923;p5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Program Demo: Single Inheritance</a:t>
            </a:r>
            <a:endParaRPr sz="3000">
              <a:solidFill>
                <a:srgbClr val="011635"/>
              </a:solidFill>
              <a:latin typeface="Bebas Neue"/>
              <a:ea typeface="Bebas Neue"/>
              <a:cs typeface="Bebas Neue"/>
              <a:sym typeface="Bebas Neue"/>
            </a:endParaRPr>
          </a:p>
        </p:txBody>
      </p:sp>
      <p:sp>
        <p:nvSpPr>
          <p:cNvPr id="924" name="Google Shape;924;p55"/>
          <p:cNvSpPr txBox="1"/>
          <p:nvPr/>
        </p:nvSpPr>
        <p:spPr>
          <a:xfrm>
            <a:off x="253800" y="1013725"/>
            <a:ext cx="5441400" cy="380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#Single Inheritance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#definition of the class starts here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0000FF"/>
                </a:solidFill>
                <a:highlight>
                  <a:srgbClr val="FFFFFE"/>
                </a:highlight>
                <a:latin typeface="Quicksand"/>
                <a:ea typeface="Quicksand"/>
                <a:cs typeface="Quicksand"/>
                <a:sym typeface="Quicksand"/>
              </a:rPr>
              <a:t>class</a:t>
            </a:r>
            <a:r>
              <a:rPr b="1" lang="en" sz="1100">
                <a:solidFill>
                  <a:schemeClr val="dk1"/>
                </a:solidFill>
                <a:highlight>
                  <a:srgbClr val="FFFFFE"/>
                </a:highlight>
                <a:latin typeface="Quicksand"/>
                <a:ea typeface="Quicksand"/>
                <a:cs typeface="Quicksand"/>
                <a:sym typeface="Quicksand"/>
              </a:rPr>
              <a:t> AddTwoNumbers: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#defining constructor in inheritance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__init__</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n1</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n2</a:t>
            </a: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n3</a:t>
            </a:r>
            <a:r>
              <a:rPr b="1" lang="en" sz="1100">
                <a:solidFill>
                  <a:schemeClr val="dk1"/>
                </a:solidFill>
                <a:highlight>
                  <a:srgbClr val="FFFFFE"/>
                </a:highlight>
                <a:latin typeface="Quicksand"/>
                <a:ea typeface="Quicksand"/>
                <a:cs typeface="Quicksand"/>
                <a:sym typeface="Quicksand"/>
              </a:rPr>
              <a:t>):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.n1 = n1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.n2 = n2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.n3 = n3</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#defining in methods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add2</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a:t>
            </a:r>
            <a:r>
              <a:rPr b="1" lang="en" sz="1100">
                <a:solidFill>
                  <a:srgbClr val="A31515"/>
                </a:solidFill>
                <a:highlight>
                  <a:srgbClr val="FFFFFE"/>
                </a:highlight>
                <a:latin typeface="Quicksand"/>
                <a:ea typeface="Quicksand"/>
                <a:cs typeface="Quicksand"/>
                <a:sym typeface="Quicksand"/>
              </a:rPr>
              <a:t>"Sum of two numbers:"</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.n1 +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.n2)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#end of class definition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 defining another class as a subclass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0000FF"/>
                </a:solidFill>
                <a:highlight>
                  <a:srgbClr val="FFFFFE"/>
                </a:highlight>
                <a:latin typeface="Quicksand"/>
                <a:ea typeface="Quicksand"/>
                <a:cs typeface="Quicksand"/>
                <a:sym typeface="Quicksand"/>
              </a:rPr>
              <a:t>class</a:t>
            </a:r>
            <a:r>
              <a:rPr b="1" lang="en" sz="1100">
                <a:solidFill>
                  <a:schemeClr val="dk1"/>
                </a:solidFill>
                <a:highlight>
                  <a:srgbClr val="FFFFFE"/>
                </a:highlight>
                <a:latin typeface="Quicksand"/>
                <a:ea typeface="Quicksand"/>
                <a:cs typeface="Quicksand"/>
                <a:sym typeface="Quicksand"/>
              </a:rPr>
              <a:t> </a:t>
            </a:r>
            <a:r>
              <a:rPr b="1" lang="en" sz="1100">
                <a:solidFill>
                  <a:srgbClr val="267F99"/>
                </a:solidFill>
                <a:highlight>
                  <a:srgbClr val="FFFFFE"/>
                </a:highlight>
                <a:latin typeface="Quicksand"/>
                <a:ea typeface="Quicksand"/>
                <a:cs typeface="Quicksand"/>
                <a:sym typeface="Quicksand"/>
              </a:rPr>
              <a:t>AddThreeNumbers</a:t>
            </a:r>
            <a:r>
              <a:rPr b="1" lang="en" sz="1100">
                <a:solidFill>
                  <a:schemeClr val="dk1"/>
                </a:solidFill>
                <a:highlight>
                  <a:srgbClr val="FFFFFE"/>
                </a:highlight>
                <a:latin typeface="Quicksand"/>
                <a:ea typeface="Quicksand"/>
                <a:cs typeface="Quicksand"/>
                <a:sym typeface="Quicksand"/>
              </a:rPr>
              <a:t>(</a:t>
            </a:r>
            <a:r>
              <a:rPr b="1" lang="en" sz="1100">
                <a:solidFill>
                  <a:srgbClr val="267F99"/>
                </a:solidFill>
                <a:highlight>
                  <a:srgbClr val="FFFFFE"/>
                </a:highlight>
                <a:latin typeface="Quicksand"/>
                <a:ea typeface="Quicksand"/>
                <a:cs typeface="Quicksand"/>
                <a:sym typeface="Quicksand"/>
              </a:rPr>
              <a:t>AddTwoNumbers</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 Single Inheritance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0000FF"/>
                </a:solidFill>
                <a:highlight>
                  <a:srgbClr val="FFFFFE"/>
                </a:highlight>
                <a:latin typeface="Quicksand"/>
                <a:ea typeface="Quicksand"/>
                <a:cs typeface="Quicksand"/>
                <a:sym typeface="Quicksand"/>
              </a:rPr>
              <a:t>def</a:t>
            </a: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add3</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  </a:t>
            </a:r>
            <a:endParaRPr b="1" sz="11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        </a:t>
            </a:r>
            <a:r>
              <a:rPr b="1" lang="en" sz="1100">
                <a:solidFill>
                  <a:srgbClr val="795E26"/>
                </a:solidFill>
                <a:highlight>
                  <a:srgbClr val="FFFFFE"/>
                </a:highlight>
                <a:latin typeface="Quicksand"/>
                <a:ea typeface="Quicksand"/>
                <a:cs typeface="Quicksand"/>
                <a:sym typeface="Quicksand"/>
              </a:rPr>
              <a:t>print</a:t>
            </a:r>
            <a:r>
              <a:rPr b="1" lang="en" sz="1100">
                <a:solidFill>
                  <a:schemeClr val="dk1"/>
                </a:solidFill>
                <a:highlight>
                  <a:srgbClr val="FFFFFE"/>
                </a:highlight>
                <a:latin typeface="Quicksand"/>
                <a:ea typeface="Quicksand"/>
                <a:cs typeface="Quicksand"/>
                <a:sym typeface="Quicksand"/>
              </a:rPr>
              <a:t>(</a:t>
            </a:r>
            <a:r>
              <a:rPr b="1" lang="en" sz="1100">
                <a:solidFill>
                  <a:srgbClr val="A31515"/>
                </a:solidFill>
                <a:highlight>
                  <a:srgbClr val="FFFFFE"/>
                </a:highlight>
                <a:latin typeface="Quicksand"/>
                <a:ea typeface="Quicksand"/>
                <a:cs typeface="Quicksand"/>
                <a:sym typeface="Quicksand"/>
              </a:rPr>
              <a:t>"Sum of three numbers:"</a:t>
            </a:r>
            <a:r>
              <a:rPr b="1" lang="en" sz="1100">
                <a:solidFill>
                  <a:schemeClr val="dk1"/>
                </a:solidFill>
                <a:highlight>
                  <a:srgbClr val="FFFFFE"/>
                </a:highlight>
                <a:latin typeface="Quicksand"/>
                <a:ea typeface="Quicksand"/>
                <a:cs typeface="Quicksand"/>
                <a:sym typeface="Quicksand"/>
              </a:rPr>
              <a:t>,</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.n1 +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.n2 + </a:t>
            </a:r>
            <a:r>
              <a:rPr b="1" lang="en" sz="1100">
                <a:solidFill>
                  <a:srgbClr val="001080"/>
                </a:solidFill>
                <a:highlight>
                  <a:srgbClr val="FFFFFE"/>
                </a:highlight>
                <a:latin typeface="Quicksand"/>
                <a:ea typeface="Quicksand"/>
                <a:cs typeface="Quicksand"/>
                <a:sym typeface="Quicksand"/>
              </a:rPr>
              <a:t>self</a:t>
            </a:r>
            <a:r>
              <a:rPr b="1" lang="en" sz="1100">
                <a:solidFill>
                  <a:schemeClr val="dk1"/>
                </a:solidFill>
                <a:highlight>
                  <a:srgbClr val="FFFFFE"/>
                </a:highlight>
                <a:latin typeface="Quicksand"/>
                <a:ea typeface="Quicksand"/>
                <a:cs typeface="Quicksand"/>
                <a:sym typeface="Quicksand"/>
              </a:rPr>
              <a:t>.n3) </a:t>
            </a:r>
            <a:endParaRPr b="1" sz="1100">
              <a:solidFill>
                <a:srgbClr val="0000FF"/>
              </a:solidFill>
              <a:highlight>
                <a:srgbClr val="FFFFFE"/>
              </a:highlight>
              <a:latin typeface="Quicksand"/>
              <a:ea typeface="Quicksand"/>
              <a:cs typeface="Quicksand"/>
              <a:sym typeface="Quicksand"/>
            </a:endParaRPr>
          </a:p>
        </p:txBody>
      </p:sp>
      <p:sp>
        <p:nvSpPr>
          <p:cNvPr id="925" name="Google Shape;925;p55"/>
          <p:cNvSpPr txBox="1"/>
          <p:nvPr/>
        </p:nvSpPr>
        <p:spPr>
          <a:xfrm>
            <a:off x="4389775" y="1120275"/>
            <a:ext cx="4820700" cy="219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#Driver Code</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rgbClr val="008000"/>
                </a:solidFill>
                <a:highlight>
                  <a:srgbClr val="FFFFFE"/>
                </a:highlight>
                <a:latin typeface="Quicksand"/>
                <a:ea typeface="Quicksand"/>
                <a:cs typeface="Quicksand"/>
                <a:sym typeface="Quicksand"/>
              </a:rPr>
              <a:t># Create an object of the subclass  </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operation2 = AddTwoNumbers(</a:t>
            </a:r>
            <a:r>
              <a:rPr b="1" lang="en" sz="1100">
                <a:solidFill>
                  <a:srgbClr val="09885A"/>
                </a:solidFill>
                <a:highlight>
                  <a:srgbClr val="FFFFFE"/>
                </a:highlight>
                <a:latin typeface="Quicksand"/>
                <a:ea typeface="Quicksand"/>
                <a:cs typeface="Quicksand"/>
                <a:sym typeface="Quicksand"/>
              </a:rPr>
              <a:t>10</a:t>
            </a:r>
            <a:r>
              <a:rPr b="1" lang="en" sz="1100">
                <a:solidFill>
                  <a:schemeClr val="dk1"/>
                </a:solidFill>
                <a:highlight>
                  <a:srgbClr val="FFFFFE"/>
                </a:highlight>
                <a:latin typeface="Quicksand"/>
                <a:ea typeface="Quicksand"/>
                <a:cs typeface="Quicksand"/>
                <a:sym typeface="Quicksand"/>
              </a:rPr>
              <a:t>,</a:t>
            </a:r>
            <a:r>
              <a:rPr b="1" lang="en" sz="1100">
                <a:solidFill>
                  <a:srgbClr val="09885A"/>
                </a:solidFill>
                <a:highlight>
                  <a:srgbClr val="FFFFFE"/>
                </a:highlight>
                <a:latin typeface="Quicksand"/>
                <a:ea typeface="Quicksand"/>
                <a:cs typeface="Quicksand"/>
                <a:sym typeface="Quicksand"/>
              </a:rPr>
              <a:t>20</a:t>
            </a:r>
            <a:r>
              <a:rPr b="1" lang="en" sz="1100">
                <a:solidFill>
                  <a:schemeClr val="dk1"/>
                </a:solidFill>
                <a:highlight>
                  <a:srgbClr val="FFFFFE"/>
                </a:highlight>
                <a:latin typeface="Quicksand"/>
                <a:ea typeface="Quicksand"/>
                <a:cs typeface="Quicksand"/>
                <a:sym typeface="Quicksand"/>
              </a:rPr>
              <a:t>, </a:t>
            </a:r>
            <a:r>
              <a:rPr b="1" lang="en" sz="1100">
                <a:solidFill>
                  <a:srgbClr val="09885A"/>
                </a:solidFill>
                <a:highlight>
                  <a:srgbClr val="FFFFFE"/>
                </a:highlight>
                <a:latin typeface="Quicksand"/>
                <a:ea typeface="Quicksand"/>
                <a:cs typeface="Quicksand"/>
                <a:sym typeface="Quicksand"/>
              </a:rPr>
              <a:t>20</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#Object of the class AddTwoNumbers  (Super Class)</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operation1 = AddThreeNumbers(</a:t>
            </a:r>
            <a:r>
              <a:rPr b="1" lang="en" sz="1100">
                <a:solidFill>
                  <a:srgbClr val="09885A"/>
                </a:solidFill>
                <a:highlight>
                  <a:srgbClr val="FFFFFE"/>
                </a:highlight>
                <a:latin typeface="Quicksand"/>
                <a:ea typeface="Quicksand"/>
                <a:cs typeface="Quicksand"/>
                <a:sym typeface="Quicksand"/>
              </a:rPr>
              <a:t>100</a:t>
            </a:r>
            <a:r>
              <a:rPr b="1" lang="en" sz="1100">
                <a:solidFill>
                  <a:schemeClr val="dk1"/>
                </a:solidFill>
                <a:highlight>
                  <a:srgbClr val="FFFFFE"/>
                </a:highlight>
                <a:latin typeface="Quicksand"/>
                <a:ea typeface="Quicksand"/>
                <a:cs typeface="Quicksand"/>
                <a:sym typeface="Quicksand"/>
              </a:rPr>
              <a:t>, </a:t>
            </a:r>
            <a:r>
              <a:rPr b="1" lang="en" sz="1100">
                <a:solidFill>
                  <a:srgbClr val="09885A"/>
                </a:solidFill>
                <a:highlight>
                  <a:srgbClr val="FFFFFE"/>
                </a:highlight>
                <a:latin typeface="Quicksand"/>
                <a:ea typeface="Quicksand"/>
                <a:cs typeface="Quicksand"/>
                <a:sym typeface="Quicksand"/>
              </a:rPr>
              <a:t>200</a:t>
            </a:r>
            <a:r>
              <a:rPr b="1" lang="en" sz="1100">
                <a:solidFill>
                  <a:schemeClr val="dk1"/>
                </a:solidFill>
                <a:highlight>
                  <a:srgbClr val="FFFFFE"/>
                </a:highlight>
                <a:latin typeface="Quicksand"/>
                <a:ea typeface="Quicksand"/>
                <a:cs typeface="Quicksand"/>
                <a:sym typeface="Quicksand"/>
              </a:rPr>
              <a:t>, </a:t>
            </a:r>
            <a:r>
              <a:rPr b="1" lang="en" sz="1100">
                <a:solidFill>
                  <a:srgbClr val="09885A"/>
                </a:solidFill>
                <a:highlight>
                  <a:srgbClr val="FFFFFE"/>
                </a:highlight>
                <a:latin typeface="Quicksand"/>
                <a:ea typeface="Quicksand"/>
                <a:cs typeface="Quicksand"/>
                <a:sym typeface="Quicksand"/>
              </a:rPr>
              <a:t>440</a:t>
            </a:r>
            <a:r>
              <a:rPr b="1" lang="en" sz="1100">
                <a:solidFill>
                  <a:schemeClr val="dk1"/>
                </a:solidFill>
                <a:highlight>
                  <a:srgbClr val="FFFFFE"/>
                </a:highlight>
                <a:latin typeface="Quicksand"/>
                <a:ea typeface="Quicksand"/>
                <a:cs typeface="Quicksand"/>
                <a:sym typeface="Quicksand"/>
              </a:rPr>
              <a:t>)  </a:t>
            </a:r>
            <a:r>
              <a:rPr b="1" lang="en" sz="1100">
                <a:solidFill>
                  <a:srgbClr val="008000"/>
                </a:solidFill>
                <a:highlight>
                  <a:srgbClr val="FFFFFE"/>
                </a:highlight>
                <a:latin typeface="Quicksand"/>
                <a:ea typeface="Quicksand"/>
                <a:cs typeface="Quicksand"/>
                <a:sym typeface="Quicksand"/>
              </a:rPr>
              <a:t>#Object of the class AddThreeNumbers (Sub Class)</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operation2.add2()  </a:t>
            </a:r>
            <a:r>
              <a:rPr b="1" lang="en" sz="1100">
                <a:solidFill>
                  <a:srgbClr val="008000"/>
                </a:solidFill>
                <a:highlight>
                  <a:srgbClr val="FFFFFE"/>
                </a:highlight>
                <a:latin typeface="Quicksand"/>
                <a:ea typeface="Quicksand"/>
                <a:cs typeface="Quicksand"/>
                <a:sym typeface="Quicksand"/>
              </a:rPr>
              <a:t>#Call to a method super class or a parent class</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operation1.add3()  </a:t>
            </a:r>
            <a:r>
              <a:rPr b="1" lang="en" sz="1100">
                <a:solidFill>
                  <a:srgbClr val="008000"/>
                </a:solidFill>
                <a:highlight>
                  <a:srgbClr val="FFFFFE"/>
                </a:highlight>
                <a:latin typeface="Quicksand"/>
                <a:ea typeface="Quicksand"/>
                <a:cs typeface="Quicksand"/>
                <a:sym typeface="Quicksand"/>
              </a:rPr>
              <a:t>#Call to a method sub class or a child class</a:t>
            </a:r>
            <a:endParaRPr b="1" sz="11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00">
                <a:solidFill>
                  <a:schemeClr val="dk1"/>
                </a:solidFill>
                <a:highlight>
                  <a:srgbClr val="FFFFFE"/>
                </a:highlight>
                <a:latin typeface="Quicksand"/>
                <a:ea typeface="Quicksand"/>
                <a:cs typeface="Quicksand"/>
                <a:sym typeface="Quicksand"/>
              </a:rPr>
              <a:t>operation1.add2()  </a:t>
            </a:r>
            <a:r>
              <a:rPr b="1" lang="en" sz="1100">
                <a:solidFill>
                  <a:srgbClr val="008000"/>
                </a:solidFill>
                <a:highlight>
                  <a:srgbClr val="FFFFFE"/>
                </a:highlight>
                <a:latin typeface="Quicksand"/>
                <a:ea typeface="Quicksand"/>
                <a:cs typeface="Quicksand"/>
                <a:sym typeface="Quicksand"/>
              </a:rPr>
              <a:t>#Call to a method sub class or a child class</a:t>
            </a:r>
            <a:endParaRPr b="1" sz="1100">
              <a:solidFill>
                <a:srgbClr val="008000"/>
              </a:solidFill>
              <a:highlight>
                <a:srgbClr val="FFFFFE"/>
              </a:highlight>
              <a:latin typeface="Quicksand"/>
              <a:ea typeface="Quicksand"/>
              <a:cs typeface="Quicksand"/>
              <a:sym typeface="Quicksand"/>
            </a:endParaRPr>
          </a:p>
        </p:txBody>
      </p:sp>
      <p:sp>
        <p:nvSpPr>
          <p:cNvPr id="926" name="Google Shape;926;p55"/>
          <p:cNvSpPr/>
          <p:nvPr/>
        </p:nvSpPr>
        <p:spPr>
          <a:xfrm>
            <a:off x="5081049" y="3582350"/>
            <a:ext cx="2550900" cy="114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927" name="Google Shape;927;p55"/>
          <p:cNvSpPr txBox="1"/>
          <p:nvPr/>
        </p:nvSpPr>
        <p:spPr>
          <a:xfrm>
            <a:off x="5154975" y="3658450"/>
            <a:ext cx="2489100" cy="107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200">
                <a:solidFill>
                  <a:schemeClr val="lt1"/>
                </a:solidFill>
                <a:latin typeface="Quicksand"/>
                <a:ea typeface="Quicksand"/>
                <a:cs typeface="Quicksand"/>
                <a:sym typeface="Quicksand"/>
              </a:rPr>
              <a:t>Sum of two numbers: 30</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200">
                <a:solidFill>
                  <a:schemeClr val="lt1"/>
                </a:solidFill>
                <a:latin typeface="Quicksand"/>
                <a:ea typeface="Quicksand"/>
                <a:cs typeface="Quicksand"/>
                <a:sym typeface="Quicksand"/>
              </a:rPr>
              <a:t>Sum of three numbers: 740</a:t>
            </a:r>
            <a:endParaRPr b="1" sz="12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200">
                <a:solidFill>
                  <a:schemeClr val="lt1"/>
                </a:solidFill>
                <a:latin typeface="Quicksand"/>
                <a:ea typeface="Quicksand"/>
                <a:cs typeface="Quicksand"/>
                <a:sym typeface="Quicksand"/>
              </a:rPr>
              <a:t>Sum of two numbers: 300</a:t>
            </a:r>
            <a:endParaRPr b="1" sz="1200">
              <a:solidFill>
                <a:schemeClr val="lt1"/>
              </a:solidFill>
              <a:latin typeface="Quicksand"/>
              <a:ea typeface="Quicksand"/>
              <a:cs typeface="Quicksand"/>
              <a:sym typeface="Quicksa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grpSp>
        <p:nvGrpSpPr>
          <p:cNvPr id="932" name="Google Shape;932;p56"/>
          <p:cNvGrpSpPr/>
          <p:nvPr/>
        </p:nvGrpSpPr>
        <p:grpSpPr>
          <a:xfrm>
            <a:off x="7631947" y="671363"/>
            <a:ext cx="636814" cy="120078"/>
            <a:chOff x="8209059" y="198000"/>
            <a:chExt cx="636814" cy="120078"/>
          </a:xfrm>
        </p:grpSpPr>
        <p:sp>
          <p:nvSpPr>
            <p:cNvPr id="933" name="Google Shape;933;p5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6" name="Google Shape;936;p5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7" name="Google Shape;937;p56"/>
          <p:cNvGrpSpPr/>
          <p:nvPr/>
        </p:nvGrpSpPr>
        <p:grpSpPr>
          <a:xfrm>
            <a:off x="7631947" y="671363"/>
            <a:ext cx="636814" cy="120078"/>
            <a:chOff x="8209059" y="198000"/>
            <a:chExt cx="636814" cy="120078"/>
          </a:xfrm>
        </p:grpSpPr>
        <p:sp>
          <p:nvSpPr>
            <p:cNvPr id="938" name="Google Shape;938;p5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 name="Google Shape;941;p5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Multiple Inheritance in Python</a:t>
            </a:r>
            <a:endParaRPr sz="3000">
              <a:solidFill>
                <a:srgbClr val="011635"/>
              </a:solidFill>
              <a:latin typeface="Bebas Neue"/>
              <a:ea typeface="Bebas Neue"/>
              <a:cs typeface="Bebas Neue"/>
              <a:sym typeface="Bebas Neue"/>
            </a:endParaRPr>
          </a:p>
        </p:txBody>
      </p:sp>
      <p:sp>
        <p:nvSpPr>
          <p:cNvPr id="942" name="Google Shape;942;p56"/>
          <p:cNvSpPr txBox="1"/>
          <p:nvPr/>
        </p:nvSpPr>
        <p:spPr>
          <a:xfrm>
            <a:off x="1253400" y="963600"/>
            <a:ext cx="7704000" cy="392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400"/>
              </a:spcBef>
              <a:spcAft>
                <a:spcPts val="1400"/>
              </a:spcAft>
              <a:buNone/>
            </a:pPr>
            <a:r>
              <a:rPr b="1" lang="en" sz="1350">
                <a:solidFill>
                  <a:schemeClr val="dk1"/>
                </a:solidFill>
                <a:highlight>
                  <a:schemeClr val="lt1"/>
                </a:highlight>
                <a:latin typeface="Quicksand"/>
                <a:ea typeface="Quicksand"/>
                <a:cs typeface="Quicksand"/>
                <a:sym typeface="Quicksand"/>
              </a:rPr>
              <a:t>Multiple Python inheritance are when a class inherits from multiple base classes.</a:t>
            </a:r>
            <a:endParaRPr b="1">
              <a:solidFill>
                <a:schemeClr val="dk1"/>
              </a:solidFill>
              <a:latin typeface="Quicksand"/>
              <a:ea typeface="Quicksand"/>
              <a:cs typeface="Quicksand"/>
              <a:sym typeface="Quicksand"/>
            </a:endParaRPr>
          </a:p>
        </p:txBody>
      </p:sp>
      <p:sp>
        <p:nvSpPr>
          <p:cNvPr id="943" name="Google Shape;943;p56"/>
          <p:cNvSpPr/>
          <p:nvPr/>
        </p:nvSpPr>
        <p:spPr>
          <a:xfrm>
            <a:off x="3646914" y="2086347"/>
            <a:ext cx="1451400" cy="389100"/>
          </a:xfrm>
          <a:prstGeom prst="roundRect">
            <a:avLst>
              <a:gd fmla="val 50000"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4" name="Google Shape;944;p56"/>
          <p:cNvSpPr/>
          <p:nvPr/>
        </p:nvSpPr>
        <p:spPr>
          <a:xfrm>
            <a:off x="4753851" y="1396308"/>
            <a:ext cx="1123500" cy="3012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45" name="Google Shape;945;p56"/>
          <p:cNvSpPr/>
          <p:nvPr/>
        </p:nvSpPr>
        <p:spPr>
          <a:xfrm>
            <a:off x="2757700" y="1396293"/>
            <a:ext cx="1123500" cy="3012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946" name="Google Shape;946;p56"/>
          <p:cNvCxnSpPr>
            <a:stCxn id="945" idx="2"/>
          </p:cNvCxnSpPr>
          <p:nvPr/>
        </p:nvCxnSpPr>
        <p:spPr>
          <a:xfrm>
            <a:off x="3319450" y="1697493"/>
            <a:ext cx="801600" cy="328500"/>
          </a:xfrm>
          <a:prstGeom prst="straightConnector1">
            <a:avLst/>
          </a:prstGeom>
          <a:noFill/>
          <a:ln cap="flat" cmpd="sng" w="19050">
            <a:solidFill>
              <a:srgbClr val="0000FF"/>
            </a:solidFill>
            <a:prstDash val="solid"/>
            <a:round/>
            <a:headEnd len="med" w="med" type="none"/>
            <a:tailEnd len="med" w="med" type="triangle"/>
          </a:ln>
        </p:spPr>
      </p:cxnSp>
      <p:cxnSp>
        <p:nvCxnSpPr>
          <p:cNvPr id="947" name="Google Shape;947;p56"/>
          <p:cNvCxnSpPr>
            <a:stCxn id="944" idx="2"/>
          </p:cNvCxnSpPr>
          <p:nvPr/>
        </p:nvCxnSpPr>
        <p:spPr>
          <a:xfrm flipH="1">
            <a:off x="4611201" y="1697508"/>
            <a:ext cx="704400" cy="303900"/>
          </a:xfrm>
          <a:prstGeom prst="straightConnector1">
            <a:avLst/>
          </a:prstGeom>
          <a:noFill/>
          <a:ln cap="flat" cmpd="sng" w="19050">
            <a:solidFill>
              <a:srgbClr val="0000FF"/>
            </a:solidFill>
            <a:prstDash val="solid"/>
            <a:round/>
            <a:headEnd len="med" w="med" type="none"/>
            <a:tailEnd len="med" w="med" type="triangle"/>
          </a:ln>
        </p:spPr>
      </p:cxnSp>
      <p:sp>
        <p:nvSpPr>
          <p:cNvPr id="948" name="Google Shape;948;p56"/>
          <p:cNvSpPr txBox="1"/>
          <p:nvPr/>
        </p:nvSpPr>
        <p:spPr>
          <a:xfrm>
            <a:off x="2902129" y="1368616"/>
            <a:ext cx="8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Color</a:t>
            </a:r>
            <a:endParaRPr b="1">
              <a:solidFill>
                <a:schemeClr val="lt1"/>
              </a:solidFill>
              <a:latin typeface="Quicksand"/>
              <a:ea typeface="Quicksand"/>
              <a:cs typeface="Quicksand"/>
              <a:sym typeface="Quicksand"/>
            </a:endParaRPr>
          </a:p>
        </p:txBody>
      </p:sp>
      <p:sp>
        <p:nvSpPr>
          <p:cNvPr id="949" name="Google Shape;949;p56"/>
          <p:cNvSpPr txBox="1"/>
          <p:nvPr/>
        </p:nvSpPr>
        <p:spPr>
          <a:xfrm>
            <a:off x="4961221" y="1368616"/>
            <a:ext cx="8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Fruit</a:t>
            </a:r>
            <a:endParaRPr b="1">
              <a:solidFill>
                <a:schemeClr val="lt1"/>
              </a:solidFill>
              <a:latin typeface="Quicksand"/>
              <a:ea typeface="Quicksand"/>
              <a:cs typeface="Quicksand"/>
              <a:sym typeface="Quicksand"/>
            </a:endParaRPr>
          </a:p>
        </p:txBody>
      </p:sp>
      <p:sp>
        <p:nvSpPr>
          <p:cNvPr id="950" name="Google Shape;950;p56"/>
          <p:cNvSpPr txBox="1"/>
          <p:nvPr/>
        </p:nvSpPr>
        <p:spPr>
          <a:xfrm>
            <a:off x="3892300" y="2064350"/>
            <a:ext cx="9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Orange</a:t>
            </a:r>
            <a:endParaRPr b="1">
              <a:solidFill>
                <a:schemeClr val="lt1"/>
              </a:solidFill>
              <a:latin typeface="Quicksand"/>
              <a:ea typeface="Quicksand"/>
              <a:cs typeface="Quicksand"/>
              <a:sym typeface="Quicksand"/>
            </a:endParaRPr>
          </a:p>
        </p:txBody>
      </p:sp>
      <p:sp>
        <p:nvSpPr>
          <p:cNvPr id="951" name="Google Shape;951;p56"/>
          <p:cNvSpPr txBox="1"/>
          <p:nvPr/>
        </p:nvSpPr>
        <p:spPr>
          <a:xfrm>
            <a:off x="3399325" y="2450925"/>
            <a:ext cx="22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Multiple Inheritance</a:t>
            </a:r>
            <a:endParaRPr b="1">
              <a:latin typeface="Quicksand"/>
              <a:ea typeface="Quicksand"/>
              <a:cs typeface="Quicksand"/>
              <a:sym typeface="Quicksand"/>
            </a:endParaRPr>
          </a:p>
        </p:txBody>
      </p:sp>
      <p:sp>
        <p:nvSpPr>
          <p:cNvPr id="952" name="Google Shape;952;p56"/>
          <p:cNvSpPr txBox="1"/>
          <p:nvPr/>
        </p:nvSpPr>
        <p:spPr>
          <a:xfrm>
            <a:off x="390050" y="2724150"/>
            <a:ext cx="6978900" cy="237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Color:  </a:t>
            </a:r>
            <a:r>
              <a:rPr b="1" lang="en" sz="1200">
                <a:solidFill>
                  <a:srgbClr val="008000"/>
                </a:solidFill>
                <a:highlight>
                  <a:srgbClr val="FFFFFE"/>
                </a:highlight>
                <a:latin typeface="Quicksand"/>
                <a:ea typeface="Quicksand"/>
                <a:cs typeface="Quicksand"/>
                <a:sym typeface="Quicksand"/>
              </a:rPr>
              <a:t>#Base Class1</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"Orange"</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Fruit:  </a:t>
            </a:r>
            <a:r>
              <a:rPr b="1" lang="en" sz="1200">
                <a:solidFill>
                  <a:srgbClr val="008000"/>
                </a:solidFill>
                <a:highlight>
                  <a:srgbClr val="FFFFFE"/>
                </a:highlight>
                <a:latin typeface="Quicksand"/>
                <a:ea typeface="Quicksand"/>
                <a:cs typeface="Quicksand"/>
                <a:sym typeface="Quicksand"/>
              </a:rPr>
              <a:t>#Base Class two</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"Fruit"</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#Two different base classes are inherited</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a:t>
            </a:r>
            <a:r>
              <a:rPr b="1" lang="en" sz="1200">
                <a:solidFill>
                  <a:srgbClr val="267F99"/>
                </a:solidFill>
                <a:highlight>
                  <a:srgbClr val="FFFFFE"/>
                </a:highlight>
                <a:latin typeface="Quicksand"/>
                <a:ea typeface="Quicksand"/>
                <a:cs typeface="Quicksand"/>
                <a:sym typeface="Quicksand"/>
              </a:rPr>
              <a:t>Orange</a:t>
            </a:r>
            <a:r>
              <a:rPr b="1" lang="en" sz="1200">
                <a:solidFill>
                  <a:schemeClr val="dk1"/>
                </a:solidFill>
                <a:highlight>
                  <a:srgbClr val="FFFFFE"/>
                </a:highlight>
                <a:latin typeface="Quicksand"/>
                <a:ea typeface="Quicksand"/>
                <a:cs typeface="Quicksand"/>
                <a:sym typeface="Quicksand"/>
              </a:rPr>
              <a:t>(</a:t>
            </a:r>
            <a:r>
              <a:rPr b="1" lang="en" sz="1200">
                <a:solidFill>
                  <a:srgbClr val="267F99"/>
                </a:solidFill>
                <a:highlight>
                  <a:srgbClr val="FFFFFE"/>
                </a:highlight>
                <a:latin typeface="Quicksand"/>
                <a:ea typeface="Quicksand"/>
                <a:cs typeface="Quicksand"/>
                <a:sym typeface="Quicksand"/>
              </a:rPr>
              <a:t>Color</a:t>
            </a:r>
            <a:r>
              <a:rPr b="1" lang="en" sz="1200">
                <a:solidFill>
                  <a:schemeClr val="dk1"/>
                </a:solidFill>
                <a:highlight>
                  <a:srgbClr val="FFFFFE"/>
                </a:highlight>
                <a:latin typeface="Quicksand"/>
                <a:ea typeface="Quicksand"/>
                <a:cs typeface="Quicksand"/>
                <a:sym typeface="Quicksand"/>
              </a:rPr>
              <a:t>,</a:t>
            </a:r>
            <a:r>
              <a:rPr b="1" lang="en" sz="1200">
                <a:solidFill>
                  <a:srgbClr val="267F99"/>
                </a:solidFill>
                <a:highlight>
                  <a:srgbClr val="FFFFFE"/>
                </a:highlight>
                <a:latin typeface="Quicksand"/>
                <a:ea typeface="Quicksand"/>
                <a:cs typeface="Quicksand"/>
                <a:sym typeface="Quicksand"/>
              </a:rPr>
              <a:t>Fruit</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#Multiple Inheritance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"Orange Fruit"</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#Just by creating an object for the #Orange class we can access the other #two classes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c1=Orange() </a:t>
            </a:r>
            <a:endParaRPr b="1" sz="1200">
              <a:solidFill>
                <a:srgbClr val="008000"/>
              </a:solidFill>
              <a:highlight>
                <a:srgbClr val="FFFFFE"/>
              </a:highlight>
              <a:latin typeface="Quicksand"/>
              <a:ea typeface="Quicksand"/>
              <a:cs typeface="Quicksand"/>
              <a:sym typeface="Quicksand"/>
            </a:endParaRPr>
          </a:p>
        </p:txBody>
      </p:sp>
      <p:sp>
        <p:nvSpPr>
          <p:cNvPr id="953" name="Google Shape;953;p56"/>
          <p:cNvSpPr/>
          <p:nvPr/>
        </p:nvSpPr>
        <p:spPr>
          <a:xfrm>
            <a:off x="7183175" y="3184950"/>
            <a:ext cx="1393500" cy="114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954" name="Google Shape;954;p56"/>
          <p:cNvSpPr txBox="1"/>
          <p:nvPr/>
        </p:nvSpPr>
        <p:spPr>
          <a:xfrm>
            <a:off x="7245512" y="3231700"/>
            <a:ext cx="13599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Orange</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Fruit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Orange Fruit</a:t>
            </a:r>
            <a:endParaRPr b="1" sz="1200">
              <a:solidFill>
                <a:schemeClr val="lt1"/>
              </a:solidFill>
              <a:latin typeface="Quicksand"/>
              <a:ea typeface="Quicksand"/>
              <a:cs typeface="Quicksand"/>
              <a:sym typeface="Quicksa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grpSp>
        <p:nvGrpSpPr>
          <p:cNvPr id="959" name="Google Shape;959;p57"/>
          <p:cNvGrpSpPr/>
          <p:nvPr/>
        </p:nvGrpSpPr>
        <p:grpSpPr>
          <a:xfrm>
            <a:off x="7631947" y="671363"/>
            <a:ext cx="636814" cy="120078"/>
            <a:chOff x="8209059" y="198000"/>
            <a:chExt cx="636814" cy="120078"/>
          </a:xfrm>
        </p:grpSpPr>
        <p:sp>
          <p:nvSpPr>
            <p:cNvPr id="960" name="Google Shape;960;p5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3" name="Google Shape;963;p5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57"/>
          <p:cNvGrpSpPr/>
          <p:nvPr/>
        </p:nvGrpSpPr>
        <p:grpSpPr>
          <a:xfrm>
            <a:off x="7631947" y="671363"/>
            <a:ext cx="636814" cy="120078"/>
            <a:chOff x="8209059" y="198000"/>
            <a:chExt cx="636814" cy="120078"/>
          </a:xfrm>
        </p:grpSpPr>
        <p:sp>
          <p:nvSpPr>
            <p:cNvPr id="965" name="Google Shape;965;p5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8" name="Google Shape;968;p5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Multiple Inheritance: super() Function</a:t>
            </a:r>
            <a:endParaRPr sz="3000">
              <a:solidFill>
                <a:srgbClr val="011635"/>
              </a:solidFill>
              <a:latin typeface="Bebas Neue"/>
              <a:ea typeface="Bebas Neue"/>
              <a:cs typeface="Bebas Neue"/>
              <a:sym typeface="Bebas Neue"/>
            </a:endParaRPr>
          </a:p>
        </p:txBody>
      </p:sp>
      <p:sp>
        <p:nvSpPr>
          <p:cNvPr id="969" name="Google Shape;969;p57"/>
          <p:cNvSpPr txBox="1"/>
          <p:nvPr/>
        </p:nvSpPr>
        <p:spPr>
          <a:xfrm>
            <a:off x="1131250" y="1486975"/>
            <a:ext cx="46890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Arithmetic:</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n1</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n2</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.n1=n1</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.n2=n2</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add</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addition is:"</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.n1+</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.n2)</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sub</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Subtraction is:"</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.n1-</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.n2)                            </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a:t>
            </a:r>
            <a:r>
              <a:rPr b="1" lang="en" sz="1200">
                <a:solidFill>
                  <a:srgbClr val="267F99"/>
                </a:solidFill>
                <a:highlight>
                  <a:srgbClr val="FFFFFE"/>
                </a:highlight>
                <a:latin typeface="Quicksand"/>
                <a:ea typeface="Quicksand"/>
                <a:cs typeface="Quicksand"/>
                <a:sym typeface="Quicksand"/>
              </a:rPr>
              <a:t>Bitwise</a:t>
            </a:r>
            <a:r>
              <a:rPr b="1" lang="en" sz="1200">
                <a:solidFill>
                  <a:schemeClr val="dk1"/>
                </a:solidFill>
                <a:highlight>
                  <a:srgbClr val="FFFFFE"/>
                </a:highlight>
                <a:latin typeface="Quicksand"/>
                <a:ea typeface="Quicksand"/>
                <a:cs typeface="Quicksand"/>
                <a:sym typeface="Quicksand"/>
              </a:rPr>
              <a:t>(</a:t>
            </a:r>
            <a:r>
              <a:rPr b="1" lang="en" sz="1200">
                <a:solidFill>
                  <a:srgbClr val="267F99"/>
                </a:solidFill>
                <a:highlight>
                  <a:srgbClr val="FFFFFE"/>
                </a:highlight>
                <a:latin typeface="Quicksand"/>
                <a:ea typeface="Quicksand"/>
                <a:cs typeface="Quicksand"/>
                <a:sym typeface="Quicksand"/>
              </a:rPr>
              <a:t>Arithmetic</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bitop</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"The bitwise and is"</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.n1 &amp;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.n2)</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super().add() </a:t>
            </a:r>
            <a:r>
              <a:rPr b="1" lang="en" sz="1200">
                <a:solidFill>
                  <a:srgbClr val="008000"/>
                </a:solidFill>
                <a:highlight>
                  <a:srgbClr val="FFFFFE"/>
                </a:highlight>
                <a:latin typeface="Quicksand"/>
                <a:ea typeface="Quicksand"/>
                <a:cs typeface="Quicksand"/>
                <a:sym typeface="Quicksand"/>
              </a:rPr>
              <a:t>#Method call to a parent class</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super().sub() </a:t>
            </a:r>
            <a:r>
              <a:rPr b="1" lang="en" sz="1200">
                <a:solidFill>
                  <a:srgbClr val="008000"/>
                </a:solidFill>
                <a:highlight>
                  <a:srgbClr val="FFFFFE"/>
                </a:highlight>
                <a:latin typeface="Quicksand"/>
                <a:ea typeface="Quicksand"/>
                <a:cs typeface="Quicksand"/>
                <a:sym typeface="Quicksand"/>
              </a:rPr>
              <a:t>#Method call to a parent class                           </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#Drivers Code</a:t>
            </a:r>
            <a:endParaRPr b="1" sz="120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op1=Bitwise(</a:t>
            </a:r>
            <a:r>
              <a:rPr b="1" lang="en" sz="1200">
                <a:solidFill>
                  <a:srgbClr val="09885A"/>
                </a:solidFill>
                <a:highlight>
                  <a:srgbClr val="FFFFFE"/>
                </a:highlight>
                <a:latin typeface="Quicksand"/>
                <a:ea typeface="Quicksand"/>
                <a:cs typeface="Quicksand"/>
                <a:sym typeface="Quicksand"/>
              </a:rPr>
              <a:t>15</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25</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op1.bitop()</a:t>
            </a:r>
            <a:endParaRPr b="1" sz="1200">
              <a:solidFill>
                <a:srgbClr val="0000FF"/>
              </a:solidFill>
              <a:highlight>
                <a:srgbClr val="FFFFFE"/>
              </a:highlight>
              <a:latin typeface="Quicksand"/>
              <a:ea typeface="Quicksand"/>
              <a:cs typeface="Quicksand"/>
              <a:sym typeface="Quicksand"/>
            </a:endParaRPr>
          </a:p>
        </p:txBody>
      </p:sp>
      <p:sp>
        <p:nvSpPr>
          <p:cNvPr id="970" name="Google Shape;970;p57"/>
          <p:cNvSpPr/>
          <p:nvPr/>
        </p:nvSpPr>
        <p:spPr>
          <a:xfrm>
            <a:off x="6334250" y="3437800"/>
            <a:ext cx="1910100" cy="11484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971" name="Google Shape;971;p57"/>
          <p:cNvSpPr txBox="1"/>
          <p:nvPr/>
        </p:nvSpPr>
        <p:spPr>
          <a:xfrm>
            <a:off x="6374617" y="3513900"/>
            <a:ext cx="22833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bitwise and is 9</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addition is: 40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Subtraction is: -10</a:t>
            </a:r>
            <a:endParaRPr b="1" sz="1200">
              <a:solidFill>
                <a:schemeClr val="lt1"/>
              </a:solidFill>
              <a:latin typeface="Quicksand"/>
              <a:ea typeface="Quicksand"/>
              <a:cs typeface="Quicksand"/>
              <a:sym typeface="Quicksand"/>
            </a:endParaRPr>
          </a:p>
        </p:txBody>
      </p:sp>
      <p:sp>
        <p:nvSpPr>
          <p:cNvPr id="972" name="Google Shape;972;p57"/>
          <p:cNvSpPr txBox="1"/>
          <p:nvPr/>
        </p:nvSpPr>
        <p:spPr>
          <a:xfrm>
            <a:off x="720000" y="963600"/>
            <a:ext cx="77040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1400"/>
              </a:spcAft>
              <a:buNone/>
            </a:pPr>
            <a:r>
              <a:rPr b="1" lang="en" sz="1350">
                <a:solidFill>
                  <a:schemeClr val="dk1"/>
                </a:solidFill>
                <a:highlight>
                  <a:schemeClr val="lt1"/>
                </a:highlight>
                <a:latin typeface="Quicksand"/>
                <a:ea typeface="Quicksand"/>
                <a:cs typeface="Quicksand"/>
                <a:sym typeface="Quicksand"/>
              </a:rPr>
              <a:t>The super() function in Python comes in handy when it comes to inheritance. It enables us to invoke a parent class method pretty easier.</a:t>
            </a:r>
            <a:endParaRPr b="1">
              <a:solidFill>
                <a:schemeClr val="dk1"/>
              </a:solidFill>
              <a:latin typeface="Quicksand"/>
              <a:ea typeface="Quicksand"/>
              <a:cs typeface="Quicksand"/>
              <a:sym typeface="Quicksa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grpSp>
        <p:nvGrpSpPr>
          <p:cNvPr id="977" name="Google Shape;977;p58"/>
          <p:cNvGrpSpPr/>
          <p:nvPr/>
        </p:nvGrpSpPr>
        <p:grpSpPr>
          <a:xfrm>
            <a:off x="7631947" y="671363"/>
            <a:ext cx="636814" cy="120078"/>
            <a:chOff x="8209059" y="198000"/>
            <a:chExt cx="636814" cy="120078"/>
          </a:xfrm>
        </p:grpSpPr>
        <p:sp>
          <p:nvSpPr>
            <p:cNvPr id="978" name="Google Shape;978;p5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1" name="Google Shape;981;p5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982" name="Google Shape;982;p58"/>
          <p:cNvGrpSpPr/>
          <p:nvPr/>
        </p:nvGrpSpPr>
        <p:grpSpPr>
          <a:xfrm>
            <a:off x="7631947" y="671363"/>
            <a:ext cx="636814" cy="120078"/>
            <a:chOff x="8209059" y="198000"/>
            <a:chExt cx="636814" cy="120078"/>
          </a:xfrm>
        </p:grpSpPr>
        <p:sp>
          <p:nvSpPr>
            <p:cNvPr id="983" name="Google Shape;983;p5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6" name="Google Shape;986;p5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Method Overriding</a:t>
            </a:r>
            <a:endParaRPr b="1">
              <a:solidFill>
                <a:schemeClr val="dk1"/>
              </a:solidFill>
              <a:highlight>
                <a:schemeClr val="lt1"/>
              </a:highlight>
              <a:latin typeface="Quicksand"/>
              <a:ea typeface="Quicksand"/>
              <a:cs typeface="Quicksand"/>
              <a:sym typeface="Quicksand"/>
            </a:endParaRPr>
          </a:p>
        </p:txBody>
      </p:sp>
      <p:sp>
        <p:nvSpPr>
          <p:cNvPr id="987" name="Google Shape;987;p58"/>
          <p:cNvSpPr txBox="1"/>
          <p:nvPr/>
        </p:nvSpPr>
        <p:spPr>
          <a:xfrm flipH="1">
            <a:off x="3922075" y="1017725"/>
            <a:ext cx="4917900" cy="38370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The functionality of a Python method in the superclass can be changed by a subclass. It accomplishes this by redefining it.</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Method overriding is a feature of any object-oriented programming language that allows a subclass or child class to implement a method that is already implemented by one of its superclasses or parent classes. </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1400"/>
              </a:spcAft>
              <a:buNone/>
            </a:pPr>
            <a:r>
              <a:rPr b="1" lang="en">
                <a:solidFill>
                  <a:schemeClr val="dk1"/>
                </a:solidFill>
                <a:highlight>
                  <a:schemeClr val="lt1"/>
                </a:highlight>
                <a:latin typeface="Quicksand"/>
                <a:ea typeface="Quicksand"/>
                <a:cs typeface="Quicksand"/>
                <a:sym typeface="Quicksand"/>
              </a:rPr>
              <a:t>A  method in a subclass is said to override a method in its super-class if it has the same name, parameters or signature, and return type(or sub-type) as the method in the super-class.</a:t>
            </a:r>
            <a:endParaRPr b="1">
              <a:solidFill>
                <a:schemeClr val="dk1"/>
              </a:solidFill>
              <a:highlight>
                <a:schemeClr val="lt1"/>
              </a:highlight>
              <a:latin typeface="Quicksand"/>
              <a:ea typeface="Quicksand"/>
              <a:cs typeface="Quicksand"/>
              <a:sym typeface="Quicksand"/>
            </a:endParaRPr>
          </a:p>
        </p:txBody>
      </p:sp>
      <p:sp>
        <p:nvSpPr>
          <p:cNvPr id="988" name="Google Shape;988;p58"/>
          <p:cNvSpPr/>
          <p:nvPr/>
        </p:nvSpPr>
        <p:spPr>
          <a:xfrm>
            <a:off x="642100" y="1622486"/>
            <a:ext cx="1433400" cy="3843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89" name="Google Shape;989;p58"/>
          <p:cNvSpPr txBox="1"/>
          <p:nvPr/>
        </p:nvSpPr>
        <p:spPr>
          <a:xfrm>
            <a:off x="826353" y="1587177"/>
            <a:ext cx="10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Parent</a:t>
            </a:r>
            <a:endParaRPr b="1">
              <a:solidFill>
                <a:schemeClr val="lt1"/>
              </a:solidFill>
              <a:latin typeface="Quicksand"/>
              <a:ea typeface="Quicksand"/>
              <a:cs typeface="Quicksand"/>
              <a:sym typeface="Quicksand"/>
            </a:endParaRPr>
          </a:p>
        </p:txBody>
      </p:sp>
      <p:sp>
        <p:nvSpPr>
          <p:cNvPr id="990" name="Google Shape;990;p58"/>
          <p:cNvSpPr txBox="1"/>
          <p:nvPr/>
        </p:nvSpPr>
        <p:spPr>
          <a:xfrm>
            <a:off x="2060550" y="1587175"/>
            <a:ext cx="1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Parent Class</a:t>
            </a:r>
            <a:endParaRPr b="1">
              <a:latin typeface="Quicksand"/>
              <a:ea typeface="Quicksand"/>
              <a:cs typeface="Quicksand"/>
              <a:sym typeface="Quicksand"/>
            </a:endParaRPr>
          </a:p>
        </p:txBody>
      </p:sp>
      <p:sp>
        <p:nvSpPr>
          <p:cNvPr id="991" name="Google Shape;991;p58"/>
          <p:cNvSpPr/>
          <p:nvPr/>
        </p:nvSpPr>
        <p:spPr>
          <a:xfrm>
            <a:off x="642100" y="2108533"/>
            <a:ext cx="1433400" cy="384300"/>
          </a:xfrm>
          <a:prstGeom prst="roundRect">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92" name="Google Shape;992;p58"/>
          <p:cNvSpPr txBox="1"/>
          <p:nvPr/>
        </p:nvSpPr>
        <p:spPr>
          <a:xfrm>
            <a:off x="663271" y="2073236"/>
            <a:ext cx="14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   display()</a:t>
            </a:r>
            <a:endParaRPr b="1">
              <a:solidFill>
                <a:schemeClr val="lt1"/>
              </a:solidFill>
              <a:latin typeface="Quicksand"/>
              <a:ea typeface="Quicksand"/>
              <a:cs typeface="Quicksand"/>
              <a:sym typeface="Quicksand"/>
            </a:endParaRPr>
          </a:p>
        </p:txBody>
      </p:sp>
      <p:sp>
        <p:nvSpPr>
          <p:cNvPr id="993" name="Google Shape;993;p58"/>
          <p:cNvSpPr/>
          <p:nvPr/>
        </p:nvSpPr>
        <p:spPr>
          <a:xfrm>
            <a:off x="650075" y="3375085"/>
            <a:ext cx="1433400" cy="3843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94" name="Google Shape;994;p58"/>
          <p:cNvSpPr txBox="1"/>
          <p:nvPr/>
        </p:nvSpPr>
        <p:spPr>
          <a:xfrm>
            <a:off x="834328" y="3339777"/>
            <a:ext cx="102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Quicksand"/>
                <a:ea typeface="Quicksand"/>
                <a:cs typeface="Quicksand"/>
                <a:sym typeface="Quicksand"/>
              </a:rPr>
              <a:t>Child</a:t>
            </a:r>
            <a:endParaRPr b="1">
              <a:solidFill>
                <a:schemeClr val="lt1"/>
              </a:solidFill>
              <a:latin typeface="Quicksand"/>
              <a:ea typeface="Quicksand"/>
              <a:cs typeface="Quicksand"/>
              <a:sym typeface="Quicksand"/>
            </a:endParaRPr>
          </a:p>
        </p:txBody>
      </p:sp>
      <p:sp>
        <p:nvSpPr>
          <p:cNvPr id="995" name="Google Shape;995;p58"/>
          <p:cNvSpPr/>
          <p:nvPr/>
        </p:nvSpPr>
        <p:spPr>
          <a:xfrm>
            <a:off x="650075" y="3861133"/>
            <a:ext cx="1433400" cy="384300"/>
          </a:xfrm>
          <a:prstGeom prst="roundRect">
            <a:avLst>
              <a:gd fmla="val 50000"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96" name="Google Shape;996;p58"/>
          <p:cNvSpPr txBox="1"/>
          <p:nvPr/>
        </p:nvSpPr>
        <p:spPr>
          <a:xfrm>
            <a:off x="671246" y="3825836"/>
            <a:ext cx="143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Quicksand"/>
                <a:ea typeface="Quicksand"/>
                <a:cs typeface="Quicksand"/>
                <a:sym typeface="Quicksand"/>
              </a:rPr>
              <a:t>display()</a:t>
            </a:r>
            <a:endParaRPr b="1">
              <a:solidFill>
                <a:schemeClr val="lt1"/>
              </a:solidFill>
              <a:latin typeface="Quicksand"/>
              <a:ea typeface="Quicksand"/>
              <a:cs typeface="Quicksand"/>
              <a:sym typeface="Quicksand"/>
            </a:endParaRPr>
          </a:p>
        </p:txBody>
      </p:sp>
      <p:sp>
        <p:nvSpPr>
          <p:cNvPr id="997" name="Google Shape;997;p58"/>
          <p:cNvSpPr txBox="1"/>
          <p:nvPr/>
        </p:nvSpPr>
        <p:spPr>
          <a:xfrm>
            <a:off x="1831950" y="1968175"/>
            <a:ext cx="19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Quicksand"/>
                <a:ea typeface="Quicksand"/>
                <a:cs typeface="Quicksand"/>
                <a:sym typeface="Quicksand"/>
              </a:rPr>
              <a:t>Overridden </a:t>
            </a:r>
            <a:endParaRPr b="1">
              <a:latin typeface="Quicksand"/>
              <a:ea typeface="Quicksand"/>
              <a:cs typeface="Quicksand"/>
              <a:sym typeface="Quicksand"/>
            </a:endParaRPr>
          </a:p>
          <a:p>
            <a:pPr indent="0" lvl="0" marL="0" rtl="0" algn="ctr">
              <a:spcBef>
                <a:spcPts val="0"/>
              </a:spcBef>
              <a:spcAft>
                <a:spcPts val="0"/>
              </a:spcAft>
              <a:buNone/>
            </a:pPr>
            <a:r>
              <a:rPr b="1" lang="en">
                <a:latin typeface="Quicksand"/>
                <a:ea typeface="Quicksand"/>
                <a:cs typeface="Quicksand"/>
                <a:sym typeface="Quicksand"/>
              </a:rPr>
              <a:t>Method</a:t>
            </a:r>
            <a:endParaRPr b="1">
              <a:latin typeface="Quicksand"/>
              <a:ea typeface="Quicksand"/>
              <a:cs typeface="Quicksand"/>
              <a:sym typeface="Quicksand"/>
            </a:endParaRPr>
          </a:p>
        </p:txBody>
      </p:sp>
      <p:sp>
        <p:nvSpPr>
          <p:cNvPr id="998" name="Google Shape;998;p58"/>
          <p:cNvSpPr txBox="1"/>
          <p:nvPr/>
        </p:nvSpPr>
        <p:spPr>
          <a:xfrm>
            <a:off x="1831950" y="3720775"/>
            <a:ext cx="19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Quicksand"/>
                <a:ea typeface="Quicksand"/>
                <a:cs typeface="Quicksand"/>
                <a:sym typeface="Quicksand"/>
              </a:rPr>
              <a:t>Overridden </a:t>
            </a:r>
            <a:endParaRPr b="1">
              <a:latin typeface="Quicksand"/>
              <a:ea typeface="Quicksand"/>
              <a:cs typeface="Quicksand"/>
              <a:sym typeface="Quicksand"/>
            </a:endParaRPr>
          </a:p>
          <a:p>
            <a:pPr indent="0" lvl="0" marL="0" rtl="0" algn="ctr">
              <a:spcBef>
                <a:spcPts val="0"/>
              </a:spcBef>
              <a:spcAft>
                <a:spcPts val="0"/>
              </a:spcAft>
              <a:buNone/>
            </a:pPr>
            <a:r>
              <a:rPr b="1" lang="en">
                <a:latin typeface="Quicksand"/>
                <a:ea typeface="Quicksand"/>
                <a:cs typeface="Quicksand"/>
                <a:sym typeface="Quicksand"/>
              </a:rPr>
              <a:t>Method</a:t>
            </a:r>
            <a:endParaRPr b="1">
              <a:latin typeface="Quicksand"/>
              <a:ea typeface="Quicksand"/>
              <a:cs typeface="Quicksand"/>
              <a:sym typeface="Quicksand"/>
            </a:endParaRPr>
          </a:p>
        </p:txBody>
      </p:sp>
      <p:sp>
        <p:nvSpPr>
          <p:cNvPr id="999" name="Google Shape;999;p58"/>
          <p:cNvSpPr txBox="1"/>
          <p:nvPr/>
        </p:nvSpPr>
        <p:spPr>
          <a:xfrm>
            <a:off x="2212950" y="3339775"/>
            <a:ext cx="13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Sub Class</a:t>
            </a:r>
            <a:endParaRPr b="1">
              <a:latin typeface="Quicksand"/>
              <a:ea typeface="Quicksand"/>
              <a:cs typeface="Quicksand"/>
              <a:sym typeface="Quicksand"/>
            </a:endParaRPr>
          </a:p>
        </p:txBody>
      </p:sp>
      <p:grpSp>
        <p:nvGrpSpPr>
          <p:cNvPr id="1000" name="Google Shape;1000;p58"/>
          <p:cNvGrpSpPr/>
          <p:nvPr/>
        </p:nvGrpSpPr>
        <p:grpSpPr>
          <a:xfrm rot="5400000">
            <a:off x="1001077" y="2660082"/>
            <a:ext cx="692373" cy="572701"/>
            <a:chOff x="4943575" y="2516350"/>
            <a:chExt cx="98675" cy="81700"/>
          </a:xfrm>
        </p:grpSpPr>
        <p:sp>
          <p:nvSpPr>
            <p:cNvPr id="1001" name="Google Shape;1001;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pSp>
        <p:nvGrpSpPr>
          <p:cNvPr id="1083" name="Google Shape;1083;p59"/>
          <p:cNvGrpSpPr/>
          <p:nvPr/>
        </p:nvGrpSpPr>
        <p:grpSpPr>
          <a:xfrm>
            <a:off x="7631947" y="671363"/>
            <a:ext cx="636814" cy="120078"/>
            <a:chOff x="8209059" y="198000"/>
            <a:chExt cx="636814" cy="120078"/>
          </a:xfrm>
        </p:grpSpPr>
        <p:sp>
          <p:nvSpPr>
            <p:cNvPr id="1084" name="Google Shape;1084;p5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5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7" name="Google Shape;1087;p5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8" name="Google Shape;1088;p59"/>
          <p:cNvGrpSpPr/>
          <p:nvPr/>
        </p:nvGrpSpPr>
        <p:grpSpPr>
          <a:xfrm>
            <a:off x="7631947" y="671363"/>
            <a:ext cx="636814" cy="120078"/>
            <a:chOff x="8209059" y="198000"/>
            <a:chExt cx="636814" cy="120078"/>
          </a:xfrm>
        </p:grpSpPr>
        <p:sp>
          <p:nvSpPr>
            <p:cNvPr id="1089" name="Google Shape;1089;p5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5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2" name="Google Shape;1092;p5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000">
                <a:solidFill>
                  <a:srgbClr val="011635"/>
                </a:solidFill>
                <a:latin typeface="Bebas Neue"/>
                <a:ea typeface="Bebas Neue"/>
                <a:cs typeface="Bebas Neue"/>
                <a:sym typeface="Bebas Neue"/>
              </a:rPr>
              <a:t>Method Overriding</a:t>
            </a:r>
            <a:endParaRPr sz="3000">
              <a:solidFill>
                <a:srgbClr val="011635"/>
              </a:solidFill>
              <a:latin typeface="Bebas Neue"/>
              <a:ea typeface="Bebas Neue"/>
              <a:cs typeface="Bebas Neue"/>
              <a:sym typeface="Bebas Neue"/>
            </a:endParaRPr>
          </a:p>
        </p:txBody>
      </p:sp>
      <p:sp>
        <p:nvSpPr>
          <p:cNvPr id="1093" name="Google Shape;1093;p59"/>
          <p:cNvSpPr txBox="1"/>
          <p:nvPr/>
        </p:nvSpPr>
        <p:spPr>
          <a:xfrm>
            <a:off x="787200" y="1013725"/>
            <a:ext cx="3953400" cy="412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 Python program to demonstrate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 Method overriding</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a:t>
            </a:r>
            <a:r>
              <a:rPr b="1" lang="en" sz="1200">
                <a:solidFill>
                  <a:srgbClr val="267F99"/>
                </a:solidFill>
                <a:highlight>
                  <a:srgbClr val="FFFFFE"/>
                </a:highlight>
                <a:latin typeface="Quicksand"/>
                <a:ea typeface="Quicksand"/>
                <a:cs typeface="Quicksand"/>
                <a:sym typeface="Quicksand"/>
              </a:rPr>
              <a:t>Parent</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Defining a parent class</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Constructor</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.value = </a:t>
            </a:r>
            <a:r>
              <a:rPr b="1" lang="en" sz="1200">
                <a:solidFill>
                  <a:srgbClr val="A31515"/>
                </a:solidFill>
                <a:highlight>
                  <a:srgbClr val="FFFFFE"/>
                </a:highlight>
                <a:latin typeface="Quicksand"/>
                <a:ea typeface="Quicksand"/>
                <a:cs typeface="Quicksand"/>
                <a:sym typeface="Quicksand"/>
              </a:rPr>
              <a:t>"I am from Parent Class"</a:t>
            </a:r>
            <a:endParaRPr b="1" sz="1200">
              <a:solidFill>
                <a:srgbClr val="A31515"/>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Parent's display method</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display</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.value)</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a:t>
            </a:r>
            <a:r>
              <a:rPr b="1" lang="en" sz="1200">
                <a:solidFill>
                  <a:srgbClr val="267F99"/>
                </a:solidFill>
                <a:highlight>
                  <a:srgbClr val="FFFFFE"/>
                </a:highlight>
                <a:latin typeface="Quicksand"/>
                <a:ea typeface="Quicksand"/>
                <a:cs typeface="Quicksand"/>
                <a:sym typeface="Quicksand"/>
              </a:rPr>
              <a:t>Child</a:t>
            </a:r>
            <a:r>
              <a:rPr b="1" lang="en" sz="1200">
                <a:solidFill>
                  <a:schemeClr val="dk1"/>
                </a:solidFill>
                <a:highlight>
                  <a:srgbClr val="FFFFFE"/>
                </a:highlight>
                <a:latin typeface="Quicksand"/>
                <a:ea typeface="Quicksand"/>
                <a:cs typeface="Quicksand"/>
                <a:sym typeface="Quicksand"/>
              </a:rPr>
              <a:t>(</a:t>
            </a:r>
            <a:r>
              <a:rPr b="1" lang="en" sz="1200">
                <a:solidFill>
                  <a:srgbClr val="267F99"/>
                </a:solidFill>
                <a:highlight>
                  <a:srgbClr val="FFFFFE"/>
                </a:highlight>
                <a:latin typeface="Quicksand"/>
                <a:ea typeface="Quicksand"/>
                <a:cs typeface="Quicksand"/>
                <a:sym typeface="Quicksand"/>
              </a:rPr>
              <a:t>Parent</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Defining a child class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Constructor</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.value = </a:t>
            </a:r>
            <a:r>
              <a:rPr b="1" lang="en" sz="1200">
                <a:solidFill>
                  <a:srgbClr val="A31515"/>
                </a:solidFill>
                <a:highlight>
                  <a:srgbClr val="FFFFFE"/>
                </a:highlight>
                <a:latin typeface="Quicksand"/>
                <a:ea typeface="Quicksand"/>
                <a:cs typeface="Quicksand"/>
                <a:sym typeface="Quicksand"/>
              </a:rPr>
              <a:t>"I am from Child Class"</a:t>
            </a:r>
            <a:endParaRPr b="1" sz="1200">
              <a:solidFill>
                <a:srgbClr val="A31515"/>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 Child's display method</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display</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   </a:t>
            </a:r>
            <a:r>
              <a:rPr b="1" lang="en" sz="1200">
                <a:solidFill>
                  <a:srgbClr val="008000"/>
                </a:solidFill>
                <a:highlight>
                  <a:srgbClr val="FFFFFE"/>
                </a:highlight>
                <a:latin typeface="Quicksand"/>
                <a:ea typeface="Quicksand"/>
                <a:cs typeface="Quicksand"/>
                <a:sym typeface="Quicksand"/>
              </a:rPr>
              <a:t>#Method Overriding </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.value)</a:t>
            </a:r>
            <a:endParaRPr b="1" sz="1200">
              <a:solidFill>
                <a:srgbClr val="008000"/>
              </a:solidFill>
              <a:highlight>
                <a:srgbClr val="FFFFFE"/>
              </a:highlight>
              <a:latin typeface="Quicksand"/>
              <a:ea typeface="Quicksand"/>
              <a:cs typeface="Quicksand"/>
              <a:sym typeface="Quicksand"/>
            </a:endParaRPr>
          </a:p>
        </p:txBody>
      </p:sp>
      <p:sp>
        <p:nvSpPr>
          <p:cNvPr id="1094" name="Google Shape;1094;p59"/>
          <p:cNvSpPr txBox="1"/>
          <p:nvPr/>
        </p:nvSpPr>
        <p:spPr>
          <a:xfrm>
            <a:off x="4761750" y="1299850"/>
            <a:ext cx="36570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200">
                <a:solidFill>
                  <a:srgbClr val="008000"/>
                </a:solidFill>
                <a:highlight>
                  <a:srgbClr val="FFFFFE"/>
                </a:highlight>
                <a:latin typeface="Quicksand"/>
                <a:ea typeface="Quicksand"/>
                <a:cs typeface="Quicksand"/>
                <a:sym typeface="Quicksand"/>
              </a:rPr>
              <a:t># Driver's code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obj1 = Parent()  </a:t>
            </a:r>
            <a:r>
              <a:rPr b="1" lang="en" sz="1200">
                <a:solidFill>
                  <a:srgbClr val="008000"/>
                </a:solidFill>
                <a:highlight>
                  <a:srgbClr val="FFFFFE"/>
                </a:highlight>
                <a:latin typeface="Quicksand"/>
                <a:ea typeface="Quicksand"/>
                <a:cs typeface="Quicksand"/>
                <a:sym typeface="Quicksand"/>
              </a:rPr>
              <a:t>#Object of the Parent Class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obj2 = Child()  </a:t>
            </a:r>
            <a:r>
              <a:rPr b="1" lang="en" sz="1200">
                <a:solidFill>
                  <a:srgbClr val="008000"/>
                </a:solidFill>
                <a:highlight>
                  <a:srgbClr val="FFFFFE"/>
                </a:highlight>
                <a:latin typeface="Quicksand"/>
                <a:ea typeface="Quicksand"/>
                <a:cs typeface="Quicksand"/>
                <a:sym typeface="Quicksand"/>
              </a:rPr>
              <a:t>#Object of the Child Class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obj1.display()</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200">
                <a:solidFill>
                  <a:schemeClr val="dk1"/>
                </a:solidFill>
                <a:highlight>
                  <a:srgbClr val="FFFFFE"/>
                </a:highlight>
                <a:latin typeface="Quicksand"/>
                <a:ea typeface="Quicksand"/>
                <a:cs typeface="Quicksand"/>
                <a:sym typeface="Quicksand"/>
              </a:rPr>
              <a:t>obj2.display()</a:t>
            </a:r>
            <a:endParaRPr b="1" sz="1200">
              <a:solidFill>
                <a:srgbClr val="008000"/>
              </a:solidFill>
              <a:highlight>
                <a:srgbClr val="FFFFFE"/>
              </a:highlight>
              <a:latin typeface="Quicksand"/>
              <a:ea typeface="Quicksand"/>
              <a:cs typeface="Quicksand"/>
              <a:sym typeface="Quicksand"/>
            </a:endParaRPr>
          </a:p>
        </p:txBody>
      </p:sp>
      <p:sp>
        <p:nvSpPr>
          <p:cNvPr id="1095" name="Google Shape;1095;p59"/>
          <p:cNvSpPr/>
          <p:nvPr/>
        </p:nvSpPr>
        <p:spPr>
          <a:xfrm>
            <a:off x="5276875" y="3204775"/>
            <a:ext cx="2040000" cy="8313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1096" name="Google Shape;1096;p59"/>
          <p:cNvSpPr txBox="1"/>
          <p:nvPr/>
        </p:nvSpPr>
        <p:spPr>
          <a:xfrm>
            <a:off x="5289000" y="3204675"/>
            <a:ext cx="2489100" cy="83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I am from Parent Class</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I am from Child Class</a:t>
            </a:r>
            <a:endParaRPr b="1" sz="1200">
              <a:solidFill>
                <a:schemeClr val="lt1"/>
              </a:solidFill>
              <a:latin typeface="Quicksand"/>
              <a:ea typeface="Quicksand"/>
              <a:cs typeface="Quicksand"/>
              <a:sym typeface="Quicksand"/>
            </a:endParaRPr>
          </a:p>
        </p:txBody>
      </p:sp>
      <p:sp>
        <p:nvSpPr>
          <p:cNvPr id="1097" name="Google Shape;1097;p59"/>
          <p:cNvSpPr txBox="1"/>
          <p:nvPr/>
        </p:nvSpPr>
        <p:spPr>
          <a:xfrm>
            <a:off x="4848475" y="4245625"/>
            <a:ext cx="3745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Quicksand"/>
                <a:ea typeface="Quicksand"/>
                <a:cs typeface="Quicksand"/>
                <a:sym typeface="Quicksand"/>
              </a:rPr>
              <a:t>Note: </a:t>
            </a:r>
            <a:r>
              <a:rPr lang="en" sz="1500">
                <a:solidFill>
                  <a:schemeClr val="dk1"/>
                </a:solidFill>
                <a:latin typeface="Quicksand"/>
                <a:ea typeface="Quicksand"/>
                <a:cs typeface="Quicksand"/>
                <a:sym typeface="Quicksand"/>
              </a:rPr>
              <a:t>Here display is overriding method</a:t>
            </a:r>
            <a:endParaRPr sz="1200">
              <a:latin typeface="Quicksand"/>
              <a:ea typeface="Quicksand"/>
              <a:cs typeface="Quicksand"/>
              <a:sym typeface="Quicksa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60"/>
          <p:cNvGrpSpPr/>
          <p:nvPr/>
        </p:nvGrpSpPr>
        <p:grpSpPr>
          <a:xfrm>
            <a:off x="7631947" y="671363"/>
            <a:ext cx="636814" cy="120078"/>
            <a:chOff x="8209059" y="198000"/>
            <a:chExt cx="636814" cy="120078"/>
          </a:xfrm>
        </p:grpSpPr>
        <p:sp>
          <p:nvSpPr>
            <p:cNvPr id="1103" name="Google Shape;1103;p6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6" name="Google Shape;1106;p6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107" name="Google Shape;1107;p60"/>
          <p:cNvGrpSpPr/>
          <p:nvPr/>
        </p:nvGrpSpPr>
        <p:grpSpPr>
          <a:xfrm>
            <a:off x="7631947" y="671363"/>
            <a:ext cx="636814" cy="120078"/>
            <a:chOff x="8209059" y="198000"/>
            <a:chExt cx="636814" cy="120078"/>
          </a:xfrm>
        </p:grpSpPr>
        <p:sp>
          <p:nvSpPr>
            <p:cNvPr id="1108" name="Google Shape;1108;p6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1" name="Google Shape;1111;p6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MultiLevel Inheritance</a:t>
            </a:r>
            <a:endParaRPr b="1">
              <a:solidFill>
                <a:schemeClr val="dk1"/>
              </a:solidFill>
              <a:highlight>
                <a:schemeClr val="lt1"/>
              </a:highlight>
              <a:latin typeface="Quicksand"/>
              <a:ea typeface="Quicksand"/>
              <a:cs typeface="Quicksand"/>
              <a:sym typeface="Quicksand"/>
            </a:endParaRPr>
          </a:p>
        </p:txBody>
      </p:sp>
      <p:sp>
        <p:nvSpPr>
          <p:cNvPr id="1112" name="Google Shape;1112;p60"/>
          <p:cNvSpPr txBox="1"/>
          <p:nvPr/>
        </p:nvSpPr>
        <p:spPr>
          <a:xfrm flipH="1">
            <a:off x="4412375" y="1622475"/>
            <a:ext cx="4417500" cy="22581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highlight>
                  <a:schemeClr val="lt1"/>
                </a:highlight>
                <a:latin typeface="Quicksand"/>
                <a:ea typeface="Quicksand"/>
                <a:cs typeface="Quicksand"/>
                <a:sym typeface="Quicksand"/>
              </a:rPr>
              <a:t>Features from the base class and the derived class are passed down to the new derived class in multilevel inheritance. This is comparable to the relationship between a child and his grandfather.</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200"/>
              </a:spcBef>
              <a:spcAft>
                <a:spcPts val="1200"/>
              </a:spcAft>
              <a:buNone/>
            </a:pPr>
            <a:r>
              <a:rPr b="1" lang="en">
                <a:solidFill>
                  <a:schemeClr val="dk1"/>
                </a:solidFill>
                <a:highlight>
                  <a:schemeClr val="lt1"/>
                </a:highlight>
                <a:latin typeface="Quicksand"/>
                <a:ea typeface="Quicksand"/>
                <a:cs typeface="Quicksand"/>
                <a:sym typeface="Quicksand"/>
              </a:rPr>
              <a:t>The child class becomes a parent class for another child class.</a:t>
            </a:r>
            <a:endParaRPr b="1">
              <a:solidFill>
                <a:schemeClr val="dk1"/>
              </a:solidFill>
              <a:highlight>
                <a:schemeClr val="lt1"/>
              </a:highlight>
              <a:latin typeface="Quicksand"/>
              <a:ea typeface="Quicksand"/>
              <a:cs typeface="Quicksand"/>
              <a:sym typeface="Quicksand"/>
            </a:endParaRPr>
          </a:p>
        </p:txBody>
      </p:sp>
      <p:sp>
        <p:nvSpPr>
          <p:cNvPr id="1113" name="Google Shape;1113;p60"/>
          <p:cNvSpPr/>
          <p:nvPr/>
        </p:nvSpPr>
        <p:spPr>
          <a:xfrm>
            <a:off x="642100" y="1622475"/>
            <a:ext cx="1063200" cy="3843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a:t>
            </a:r>
            <a:endParaRPr>
              <a:solidFill>
                <a:srgbClr val="FFFFFF"/>
              </a:solidFill>
            </a:endParaRPr>
          </a:p>
        </p:txBody>
      </p:sp>
      <p:sp>
        <p:nvSpPr>
          <p:cNvPr id="1114" name="Google Shape;1114;p60"/>
          <p:cNvSpPr txBox="1"/>
          <p:nvPr/>
        </p:nvSpPr>
        <p:spPr>
          <a:xfrm>
            <a:off x="2060550" y="1587175"/>
            <a:ext cx="1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Base</a:t>
            </a:r>
            <a:r>
              <a:rPr b="1" lang="en">
                <a:latin typeface="Quicksand"/>
                <a:ea typeface="Quicksand"/>
                <a:cs typeface="Quicksand"/>
                <a:sym typeface="Quicksand"/>
              </a:rPr>
              <a:t> Class</a:t>
            </a:r>
            <a:endParaRPr b="1">
              <a:latin typeface="Quicksand"/>
              <a:ea typeface="Quicksand"/>
              <a:cs typeface="Quicksand"/>
              <a:sym typeface="Quicksand"/>
            </a:endParaRPr>
          </a:p>
        </p:txBody>
      </p:sp>
      <p:sp>
        <p:nvSpPr>
          <p:cNvPr id="1115" name="Google Shape;1115;p60"/>
          <p:cNvSpPr/>
          <p:nvPr/>
        </p:nvSpPr>
        <p:spPr>
          <a:xfrm>
            <a:off x="642100" y="2489525"/>
            <a:ext cx="1128000" cy="384300"/>
          </a:xfrm>
          <a:prstGeom prst="roundRect">
            <a:avLst>
              <a:gd fmla="val 50000" name="adj"/>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a:t>
            </a:r>
            <a:endParaRPr>
              <a:solidFill>
                <a:srgbClr val="FFFFFF"/>
              </a:solidFill>
            </a:endParaRPr>
          </a:p>
        </p:txBody>
      </p:sp>
      <p:sp>
        <p:nvSpPr>
          <p:cNvPr id="1116" name="Google Shape;1116;p60"/>
          <p:cNvSpPr/>
          <p:nvPr/>
        </p:nvSpPr>
        <p:spPr>
          <a:xfrm>
            <a:off x="714800" y="3375075"/>
            <a:ext cx="1063200" cy="3843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a:t>
            </a:r>
            <a:endParaRPr>
              <a:solidFill>
                <a:srgbClr val="FFFFFF"/>
              </a:solidFill>
            </a:endParaRPr>
          </a:p>
        </p:txBody>
      </p:sp>
      <p:sp>
        <p:nvSpPr>
          <p:cNvPr id="1117" name="Google Shape;1117;p60"/>
          <p:cNvSpPr txBox="1"/>
          <p:nvPr/>
        </p:nvSpPr>
        <p:spPr>
          <a:xfrm>
            <a:off x="1705300" y="2425375"/>
            <a:ext cx="236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Quicksand"/>
                <a:ea typeface="Quicksand"/>
                <a:cs typeface="Quicksand"/>
                <a:sym typeface="Quicksand"/>
              </a:rPr>
              <a:t>Intermediary </a:t>
            </a:r>
            <a:r>
              <a:rPr b="1" lang="en">
                <a:latin typeface="Quicksand"/>
                <a:ea typeface="Quicksand"/>
                <a:cs typeface="Quicksand"/>
                <a:sym typeface="Quicksand"/>
              </a:rPr>
              <a:t>Class</a:t>
            </a:r>
            <a:endParaRPr b="1">
              <a:latin typeface="Quicksand"/>
              <a:ea typeface="Quicksand"/>
              <a:cs typeface="Quicksand"/>
              <a:sym typeface="Quicksand"/>
            </a:endParaRPr>
          </a:p>
        </p:txBody>
      </p:sp>
      <p:sp>
        <p:nvSpPr>
          <p:cNvPr id="1118" name="Google Shape;1118;p60"/>
          <p:cNvSpPr txBox="1"/>
          <p:nvPr/>
        </p:nvSpPr>
        <p:spPr>
          <a:xfrm>
            <a:off x="307950" y="4025575"/>
            <a:ext cx="19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Quicksand"/>
                <a:ea typeface="Quicksand"/>
                <a:cs typeface="Quicksand"/>
                <a:sym typeface="Quicksand"/>
              </a:rPr>
              <a:t>Multilevel Inheritance </a:t>
            </a:r>
            <a:endParaRPr b="1">
              <a:latin typeface="Quicksand"/>
              <a:ea typeface="Quicksand"/>
              <a:cs typeface="Quicksand"/>
              <a:sym typeface="Quicksand"/>
            </a:endParaRPr>
          </a:p>
        </p:txBody>
      </p:sp>
      <p:sp>
        <p:nvSpPr>
          <p:cNvPr id="1119" name="Google Shape;1119;p60"/>
          <p:cNvSpPr txBox="1"/>
          <p:nvPr/>
        </p:nvSpPr>
        <p:spPr>
          <a:xfrm>
            <a:off x="2212950" y="3339775"/>
            <a:ext cx="1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Derived</a:t>
            </a:r>
            <a:r>
              <a:rPr b="1" lang="en">
                <a:latin typeface="Quicksand"/>
                <a:ea typeface="Quicksand"/>
                <a:cs typeface="Quicksand"/>
                <a:sym typeface="Quicksand"/>
              </a:rPr>
              <a:t> Class</a:t>
            </a:r>
            <a:endParaRPr b="1">
              <a:latin typeface="Quicksand"/>
              <a:ea typeface="Quicksand"/>
              <a:cs typeface="Quicksand"/>
              <a:sym typeface="Quicksand"/>
            </a:endParaRPr>
          </a:p>
        </p:txBody>
      </p:sp>
      <p:cxnSp>
        <p:nvCxnSpPr>
          <p:cNvPr id="1120" name="Google Shape;1120;p60"/>
          <p:cNvCxnSpPr/>
          <p:nvPr/>
        </p:nvCxnSpPr>
        <p:spPr>
          <a:xfrm flipH="1">
            <a:off x="1191925" y="2913100"/>
            <a:ext cx="6900" cy="422700"/>
          </a:xfrm>
          <a:prstGeom prst="straightConnector1">
            <a:avLst/>
          </a:prstGeom>
          <a:noFill/>
          <a:ln cap="flat" cmpd="sng" w="19050">
            <a:solidFill>
              <a:srgbClr val="0000FF"/>
            </a:solidFill>
            <a:prstDash val="solid"/>
            <a:round/>
            <a:headEnd len="med" w="med" type="none"/>
            <a:tailEnd len="med" w="med" type="triangle"/>
          </a:ln>
        </p:spPr>
      </p:cxnSp>
      <p:cxnSp>
        <p:nvCxnSpPr>
          <p:cNvPr id="1121" name="Google Shape;1121;p60"/>
          <p:cNvCxnSpPr/>
          <p:nvPr/>
        </p:nvCxnSpPr>
        <p:spPr>
          <a:xfrm flipH="1">
            <a:off x="1191925" y="2036800"/>
            <a:ext cx="6900" cy="4227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grpSp>
        <p:nvGrpSpPr>
          <p:cNvPr id="1126" name="Google Shape;1126;p61"/>
          <p:cNvGrpSpPr/>
          <p:nvPr/>
        </p:nvGrpSpPr>
        <p:grpSpPr>
          <a:xfrm>
            <a:off x="7631947" y="671363"/>
            <a:ext cx="636814" cy="120078"/>
            <a:chOff x="8209059" y="198000"/>
            <a:chExt cx="636814" cy="120078"/>
          </a:xfrm>
        </p:grpSpPr>
        <p:sp>
          <p:nvSpPr>
            <p:cNvPr id="1127" name="Google Shape;1127;p6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0" name="Google Shape;1130;p6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131" name="Google Shape;1131;p61"/>
          <p:cNvGrpSpPr/>
          <p:nvPr/>
        </p:nvGrpSpPr>
        <p:grpSpPr>
          <a:xfrm>
            <a:off x="7631947" y="671363"/>
            <a:ext cx="636814" cy="120078"/>
            <a:chOff x="8209059" y="198000"/>
            <a:chExt cx="636814" cy="120078"/>
          </a:xfrm>
        </p:grpSpPr>
        <p:sp>
          <p:nvSpPr>
            <p:cNvPr id="1132" name="Google Shape;1132;p6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6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Hierarchical Inheritance</a:t>
            </a:r>
            <a:endParaRPr b="1">
              <a:solidFill>
                <a:schemeClr val="dk1"/>
              </a:solidFill>
              <a:highlight>
                <a:schemeClr val="lt1"/>
              </a:highlight>
              <a:latin typeface="Quicksand"/>
              <a:ea typeface="Quicksand"/>
              <a:cs typeface="Quicksand"/>
              <a:sym typeface="Quicksand"/>
            </a:endParaRPr>
          </a:p>
        </p:txBody>
      </p:sp>
      <p:sp>
        <p:nvSpPr>
          <p:cNvPr id="1136" name="Google Shape;1136;p61"/>
          <p:cNvSpPr txBox="1"/>
          <p:nvPr/>
        </p:nvSpPr>
        <p:spPr>
          <a:xfrm flipH="1">
            <a:off x="4868975" y="1393875"/>
            <a:ext cx="3960900" cy="27492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None/>
            </a:pPr>
            <a:r>
              <a:rPr b="1" lang="en">
                <a:solidFill>
                  <a:schemeClr val="dk1"/>
                </a:solidFill>
                <a:highlight>
                  <a:schemeClr val="lt1"/>
                </a:highlight>
                <a:latin typeface="Quicksand"/>
                <a:ea typeface="Quicksand"/>
                <a:cs typeface="Quicksand"/>
                <a:sym typeface="Quicksand"/>
              </a:rPr>
              <a:t>Multiple inheritance from the same base or parent class is referred to as hierarchical inheritance.</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200"/>
              </a:spcBef>
              <a:spcAft>
                <a:spcPts val="1200"/>
              </a:spcAft>
              <a:buNone/>
            </a:pPr>
            <a:r>
              <a:rPr b="1" lang="en">
                <a:solidFill>
                  <a:schemeClr val="dk1"/>
                </a:solidFill>
                <a:highlight>
                  <a:schemeClr val="lt1"/>
                </a:highlight>
                <a:latin typeface="Quicksand"/>
                <a:ea typeface="Quicksand"/>
                <a:cs typeface="Quicksand"/>
                <a:sym typeface="Quicksand"/>
              </a:rPr>
              <a:t>Hierarchical inheritance refers to the process of creating multiple derived classes from a single base class. We have a parent (base) class and three child (derived) classes in this program.</a:t>
            </a:r>
            <a:endParaRPr b="1">
              <a:solidFill>
                <a:schemeClr val="dk1"/>
              </a:solidFill>
              <a:highlight>
                <a:schemeClr val="lt1"/>
              </a:highlight>
              <a:latin typeface="Quicksand"/>
              <a:ea typeface="Quicksand"/>
              <a:cs typeface="Quicksand"/>
              <a:sym typeface="Quicksand"/>
            </a:endParaRPr>
          </a:p>
        </p:txBody>
      </p:sp>
      <p:sp>
        <p:nvSpPr>
          <p:cNvPr id="1137" name="Google Shape;1137;p61"/>
          <p:cNvSpPr/>
          <p:nvPr/>
        </p:nvSpPr>
        <p:spPr>
          <a:xfrm>
            <a:off x="381750" y="2372463"/>
            <a:ext cx="1063200" cy="3843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a:t>
            </a:r>
            <a:endParaRPr>
              <a:solidFill>
                <a:srgbClr val="FFFFFF"/>
              </a:solidFill>
            </a:endParaRPr>
          </a:p>
        </p:txBody>
      </p:sp>
      <p:sp>
        <p:nvSpPr>
          <p:cNvPr id="1138" name="Google Shape;1138;p61"/>
          <p:cNvSpPr/>
          <p:nvPr/>
        </p:nvSpPr>
        <p:spPr>
          <a:xfrm>
            <a:off x="1702900" y="2372475"/>
            <a:ext cx="1128000" cy="384300"/>
          </a:xfrm>
          <a:prstGeom prst="roundRect">
            <a:avLst>
              <a:gd fmla="val 50000" name="adj"/>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a:t>
            </a:r>
            <a:endParaRPr>
              <a:solidFill>
                <a:srgbClr val="FFFFFF"/>
              </a:solidFill>
            </a:endParaRPr>
          </a:p>
        </p:txBody>
      </p:sp>
      <p:sp>
        <p:nvSpPr>
          <p:cNvPr id="1139" name="Google Shape;1139;p61"/>
          <p:cNvSpPr/>
          <p:nvPr/>
        </p:nvSpPr>
        <p:spPr>
          <a:xfrm>
            <a:off x="3088850" y="2372475"/>
            <a:ext cx="1063200" cy="3843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
            </a:r>
            <a:endParaRPr>
              <a:solidFill>
                <a:srgbClr val="FFFFFF"/>
              </a:solidFill>
            </a:endParaRPr>
          </a:p>
        </p:txBody>
      </p:sp>
      <p:sp>
        <p:nvSpPr>
          <p:cNvPr id="1140" name="Google Shape;1140;p61"/>
          <p:cNvSpPr txBox="1"/>
          <p:nvPr/>
        </p:nvSpPr>
        <p:spPr>
          <a:xfrm>
            <a:off x="1394225" y="3216725"/>
            <a:ext cx="19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Quicksand"/>
                <a:ea typeface="Quicksand"/>
                <a:cs typeface="Quicksand"/>
                <a:sym typeface="Quicksand"/>
              </a:rPr>
              <a:t>Hierarchical Inheritance </a:t>
            </a:r>
            <a:endParaRPr b="1">
              <a:latin typeface="Quicksand"/>
              <a:ea typeface="Quicksand"/>
              <a:cs typeface="Quicksand"/>
              <a:sym typeface="Quicksand"/>
            </a:endParaRPr>
          </a:p>
        </p:txBody>
      </p:sp>
      <p:cxnSp>
        <p:nvCxnSpPr>
          <p:cNvPr id="1141" name="Google Shape;1141;p61"/>
          <p:cNvCxnSpPr/>
          <p:nvPr/>
        </p:nvCxnSpPr>
        <p:spPr>
          <a:xfrm flipH="1">
            <a:off x="3615938" y="2026488"/>
            <a:ext cx="9000" cy="315900"/>
          </a:xfrm>
          <a:prstGeom prst="straightConnector1">
            <a:avLst/>
          </a:prstGeom>
          <a:noFill/>
          <a:ln cap="flat" cmpd="sng" w="19050">
            <a:solidFill>
              <a:srgbClr val="0000FF"/>
            </a:solidFill>
            <a:prstDash val="solid"/>
            <a:round/>
            <a:headEnd len="med" w="med" type="none"/>
            <a:tailEnd len="med" w="med" type="triangle"/>
          </a:ln>
        </p:spPr>
      </p:cxnSp>
      <p:cxnSp>
        <p:nvCxnSpPr>
          <p:cNvPr id="1142" name="Google Shape;1142;p61"/>
          <p:cNvCxnSpPr/>
          <p:nvPr/>
        </p:nvCxnSpPr>
        <p:spPr>
          <a:xfrm>
            <a:off x="2430650" y="1994550"/>
            <a:ext cx="0" cy="342000"/>
          </a:xfrm>
          <a:prstGeom prst="straightConnector1">
            <a:avLst/>
          </a:prstGeom>
          <a:noFill/>
          <a:ln cap="flat" cmpd="sng" w="19050">
            <a:solidFill>
              <a:srgbClr val="0000FF"/>
            </a:solidFill>
            <a:prstDash val="solid"/>
            <a:round/>
            <a:headEnd len="med" w="med" type="none"/>
            <a:tailEnd len="med" w="med" type="triangle"/>
          </a:ln>
        </p:spPr>
      </p:cxnSp>
      <p:sp>
        <p:nvSpPr>
          <p:cNvPr id="1143" name="Google Shape;1143;p61"/>
          <p:cNvSpPr/>
          <p:nvPr/>
        </p:nvSpPr>
        <p:spPr>
          <a:xfrm>
            <a:off x="2108878" y="1263295"/>
            <a:ext cx="632100" cy="3567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  A</a:t>
            </a:r>
            <a:endParaRPr b="1">
              <a:solidFill>
                <a:srgbClr val="FFFFFF"/>
              </a:solidFill>
              <a:latin typeface="Quicksand"/>
              <a:ea typeface="Quicksand"/>
              <a:cs typeface="Quicksand"/>
              <a:sym typeface="Quicksand"/>
            </a:endParaRPr>
          </a:p>
        </p:txBody>
      </p:sp>
      <p:cxnSp>
        <p:nvCxnSpPr>
          <p:cNvPr id="1144" name="Google Shape;1144;p61"/>
          <p:cNvCxnSpPr>
            <a:stCxn id="1143" idx="2"/>
          </p:cNvCxnSpPr>
          <p:nvPr/>
        </p:nvCxnSpPr>
        <p:spPr>
          <a:xfrm flipH="1" rot="-5400000">
            <a:off x="2828728" y="1216195"/>
            <a:ext cx="406500" cy="1214100"/>
          </a:xfrm>
          <a:prstGeom prst="bentConnector2">
            <a:avLst/>
          </a:prstGeom>
          <a:noFill/>
          <a:ln cap="flat" cmpd="sng" w="9525">
            <a:solidFill>
              <a:srgbClr val="0000FF"/>
            </a:solidFill>
            <a:prstDash val="solid"/>
            <a:round/>
            <a:headEnd len="sm" w="sm" type="none"/>
            <a:tailEnd len="sm" w="sm" type="none"/>
          </a:ln>
        </p:spPr>
      </p:cxnSp>
      <p:cxnSp>
        <p:nvCxnSpPr>
          <p:cNvPr id="1145" name="Google Shape;1145;p61"/>
          <p:cNvCxnSpPr>
            <a:endCxn id="1143" idx="2"/>
          </p:cNvCxnSpPr>
          <p:nvPr/>
        </p:nvCxnSpPr>
        <p:spPr>
          <a:xfrm flipH="1" rot="10800000">
            <a:off x="855628" y="1619995"/>
            <a:ext cx="1569300" cy="368100"/>
          </a:xfrm>
          <a:prstGeom prst="bentConnector2">
            <a:avLst/>
          </a:prstGeom>
          <a:noFill/>
          <a:ln cap="flat" cmpd="sng" w="9525">
            <a:solidFill>
              <a:srgbClr val="0000FF"/>
            </a:solidFill>
            <a:prstDash val="solid"/>
            <a:round/>
            <a:headEnd len="sm" w="sm" type="none"/>
            <a:tailEnd len="sm" w="sm" type="none"/>
          </a:ln>
        </p:spPr>
      </p:cxnSp>
      <p:cxnSp>
        <p:nvCxnSpPr>
          <p:cNvPr id="1146" name="Google Shape;1146;p61"/>
          <p:cNvCxnSpPr/>
          <p:nvPr/>
        </p:nvCxnSpPr>
        <p:spPr>
          <a:xfrm flipH="1">
            <a:off x="855625" y="1997000"/>
            <a:ext cx="6600" cy="332400"/>
          </a:xfrm>
          <a:prstGeom prst="straightConnector1">
            <a:avLst/>
          </a:prstGeom>
          <a:noFill/>
          <a:ln cap="flat" cmpd="sng" w="19050">
            <a:solidFill>
              <a:srgbClr val="0000FF"/>
            </a:solidFill>
            <a:prstDash val="solid"/>
            <a:round/>
            <a:headEnd len="med" w="med" type="none"/>
            <a:tailEnd len="med" w="med" type="triangle"/>
          </a:ln>
        </p:spPr>
      </p:cxnSp>
      <p:sp>
        <p:nvSpPr>
          <p:cNvPr id="1147" name="Google Shape;1147;p61"/>
          <p:cNvSpPr txBox="1"/>
          <p:nvPr/>
        </p:nvSpPr>
        <p:spPr>
          <a:xfrm>
            <a:off x="381750" y="3360100"/>
            <a:ext cx="1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Derived Class</a:t>
            </a:r>
            <a:endParaRPr b="1">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17"/>
          <p:cNvGrpSpPr/>
          <p:nvPr/>
        </p:nvGrpSpPr>
        <p:grpSpPr>
          <a:xfrm>
            <a:off x="7631947" y="671363"/>
            <a:ext cx="636814" cy="120078"/>
            <a:chOff x="8209059" y="198000"/>
            <a:chExt cx="636814" cy="120078"/>
          </a:xfrm>
        </p:grpSpPr>
        <p:sp>
          <p:nvSpPr>
            <p:cNvPr id="136" name="Google Shape;136;p1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1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7"/>
          <p:cNvGrpSpPr/>
          <p:nvPr/>
        </p:nvGrpSpPr>
        <p:grpSpPr>
          <a:xfrm>
            <a:off x="7631947" y="671363"/>
            <a:ext cx="636814" cy="120078"/>
            <a:chOff x="8209059" y="198000"/>
            <a:chExt cx="636814" cy="120078"/>
          </a:xfrm>
        </p:grpSpPr>
        <p:sp>
          <p:nvSpPr>
            <p:cNvPr id="141" name="Google Shape;141;p1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1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Intro to Object-Oriented Programming</a:t>
            </a:r>
            <a:endParaRPr b="0" i="0" sz="3600" u="none" cap="none" strike="noStrike">
              <a:solidFill>
                <a:srgbClr val="011635"/>
              </a:solidFill>
              <a:latin typeface="Bebas Neue"/>
              <a:ea typeface="Bebas Neue"/>
              <a:cs typeface="Bebas Neue"/>
              <a:sym typeface="Bebas Neue"/>
            </a:endParaRPr>
          </a:p>
        </p:txBody>
      </p:sp>
      <p:sp>
        <p:nvSpPr>
          <p:cNvPr id="145" name="Google Shape;145;p17"/>
          <p:cNvSpPr/>
          <p:nvPr/>
        </p:nvSpPr>
        <p:spPr>
          <a:xfrm>
            <a:off x="3410497" y="1579862"/>
            <a:ext cx="1259455" cy="152387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F6B26B"/>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4759078" y="1706242"/>
            <a:ext cx="806519" cy="1497571"/>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FF9900"/>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3815948" y="3070858"/>
            <a:ext cx="1439169" cy="595376"/>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E69138"/>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1478075" y="1996100"/>
            <a:ext cx="1932300" cy="715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7"/>
          <p:cNvSpPr txBox="1"/>
          <p:nvPr/>
        </p:nvSpPr>
        <p:spPr>
          <a:xfrm>
            <a:off x="1478064" y="1996100"/>
            <a:ext cx="1818000" cy="7158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Special Qualities</a:t>
            </a:r>
            <a:endParaRPr b="0" i="0" sz="2200" u="none" cap="none" strike="noStrike">
              <a:solidFill>
                <a:srgbClr val="FFFFFF"/>
              </a:solidFill>
              <a:latin typeface="Bebas Neue"/>
              <a:ea typeface="Bebas Neue"/>
              <a:cs typeface="Bebas Neue"/>
              <a:sym typeface="Bebas Neue"/>
            </a:endParaRPr>
          </a:p>
        </p:txBody>
      </p:sp>
      <p:sp>
        <p:nvSpPr>
          <p:cNvPr id="150" name="Google Shape;150;p17"/>
          <p:cNvSpPr/>
          <p:nvPr/>
        </p:nvSpPr>
        <p:spPr>
          <a:xfrm>
            <a:off x="5654713" y="1983875"/>
            <a:ext cx="1259400" cy="715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7"/>
          <p:cNvSpPr txBox="1"/>
          <p:nvPr/>
        </p:nvSpPr>
        <p:spPr>
          <a:xfrm>
            <a:off x="5720276" y="2089000"/>
            <a:ext cx="1132800" cy="52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ATTRIBUTES</a:t>
            </a:r>
            <a:endParaRPr b="0" i="0" sz="2200" u="none" cap="none" strike="noStrike">
              <a:solidFill>
                <a:srgbClr val="FFFFFF"/>
              </a:solidFill>
              <a:latin typeface="Bebas Neue"/>
              <a:ea typeface="Bebas Neue"/>
              <a:cs typeface="Bebas Neue"/>
              <a:sym typeface="Bebas Neue"/>
            </a:endParaRPr>
          </a:p>
        </p:txBody>
      </p:sp>
      <p:sp>
        <p:nvSpPr>
          <p:cNvPr id="152" name="Google Shape;152;p17"/>
          <p:cNvSpPr/>
          <p:nvPr/>
        </p:nvSpPr>
        <p:spPr>
          <a:xfrm>
            <a:off x="4057275" y="3770375"/>
            <a:ext cx="1342800" cy="715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txBox="1"/>
          <p:nvPr/>
        </p:nvSpPr>
        <p:spPr>
          <a:xfrm>
            <a:off x="4127162" y="3875489"/>
            <a:ext cx="1132800" cy="52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Behaviour</a:t>
            </a:r>
            <a:endParaRPr b="0" i="0" sz="2200" u="none" cap="none" strike="noStrike">
              <a:solidFill>
                <a:srgbClr val="FFFFFF"/>
              </a:solidFill>
              <a:latin typeface="Bebas Neue"/>
              <a:ea typeface="Bebas Neue"/>
              <a:cs typeface="Bebas Neue"/>
              <a:sym typeface="Bebas Neue"/>
            </a:endParaRPr>
          </a:p>
        </p:txBody>
      </p:sp>
      <p:pic>
        <p:nvPicPr>
          <p:cNvPr id="154" name="Google Shape;154;p17"/>
          <p:cNvPicPr preferRelativeResize="0"/>
          <p:nvPr/>
        </p:nvPicPr>
        <p:blipFill>
          <a:blip r:embed="rId3">
            <a:alphaModFix/>
          </a:blip>
          <a:stretch>
            <a:fillRect/>
          </a:stretch>
        </p:blipFill>
        <p:spPr>
          <a:xfrm>
            <a:off x="4149200" y="2271473"/>
            <a:ext cx="832261" cy="8322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grpSp>
        <p:nvGrpSpPr>
          <p:cNvPr id="1152" name="Google Shape;1152;p62"/>
          <p:cNvGrpSpPr/>
          <p:nvPr/>
        </p:nvGrpSpPr>
        <p:grpSpPr>
          <a:xfrm>
            <a:off x="7631947" y="671363"/>
            <a:ext cx="636814" cy="120078"/>
            <a:chOff x="8209059" y="198000"/>
            <a:chExt cx="636814" cy="120078"/>
          </a:xfrm>
        </p:grpSpPr>
        <p:sp>
          <p:nvSpPr>
            <p:cNvPr id="1153" name="Google Shape;1153;p6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6" name="Google Shape;1156;p62"/>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157" name="Google Shape;1157;p62"/>
          <p:cNvGrpSpPr/>
          <p:nvPr/>
        </p:nvGrpSpPr>
        <p:grpSpPr>
          <a:xfrm>
            <a:off x="7631947" y="671363"/>
            <a:ext cx="636814" cy="120078"/>
            <a:chOff x="8209059" y="198000"/>
            <a:chExt cx="636814" cy="120078"/>
          </a:xfrm>
        </p:grpSpPr>
        <p:sp>
          <p:nvSpPr>
            <p:cNvPr id="1158" name="Google Shape;1158;p6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1" name="Google Shape;1161;p62"/>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Hybrid Inheritance</a:t>
            </a:r>
            <a:endParaRPr b="1">
              <a:solidFill>
                <a:schemeClr val="dk1"/>
              </a:solidFill>
              <a:highlight>
                <a:schemeClr val="lt1"/>
              </a:highlight>
              <a:latin typeface="Quicksand"/>
              <a:ea typeface="Quicksand"/>
              <a:cs typeface="Quicksand"/>
              <a:sym typeface="Quicksand"/>
            </a:endParaRPr>
          </a:p>
        </p:txBody>
      </p:sp>
      <p:sp>
        <p:nvSpPr>
          <p:cNvPr id="1162" name="Google Shape;1162;p62"/>
          <p:cNvSpPr txBox="1"/>
          <p:nvPr/>
        </p:nvSpPr>
        <p:spPr>
          <a:xfrm flipH="1">
            <a:off x="4412375" y="1622475"/>
            <a:ext cx="4417500" cy="22581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None/>
            </a:pPr>
            <a:r>
              <a:rPr b="1" lang="en">
                <a:solidFill>
                  <a:schemeClr val="dk1"/>
                </a:solidFill>
                <a:highlight>
                  <a:schemeClr val="lt1"/>
                </a:highlight>
                <a:latin typeface="Quicksand"/>
                <a:ea typeface="Quicksand"/>
                <a:cs typeface="Quicksand"/>
                <a:sym typeface="Quicksand"/>
              </a:rPr>
              <a:t>Multiple inheritance occurs in a single program with hybrid inheritance.</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200"/>
              </a:spcBef>
              <a:spcAft>
                <a:spcPts val="1200"/>
              </a:spcAft>
              <a:buNone/>
            </a:pPr>
            <a:r>
              <a:rPr b="1" lang="en">
                <a:solidFill>
                  <a:schemeClr val="dk1"/>
                </a:solidFill>
                <a:highlight>
                  <a:schemeClr val="lt1"/>
                </a:highlight>
                <a:latin typeface="Quicksand"/>
                <a:ea typeface="Quicksand"/>
                <a:cs typeface="Quicksand"/>
                <a:sym typeface="Quicksand"/>
              </a:rPr>
              <a:t>Hybrid inheritance refers to inheritance that includes different types of inheritance.</a:t>
            </a:r>
            <a:endParaRPr b="1">
              <a:solidFill>
                <a:schemeClr val="dk1"/>
              </a:solidFill>
              <a:highlight>
                <a:schemeClr val="lt1"/>
              </a:highlight>
              <a:latin typeface="Quicksand"/>
              <a:ea typeface="Quicksand"/>
              <a:cs typeface="Quicksand"/>
              <a:sym typeface="Quicksand"/>
            </a:endParaRPr>
          </a:p>
        </p:txBody>
      </p:sp>
      <p:sp>
        <p:nvSpPr>
          <p:cNvPr id="1163" name="Google Shape;1163;p62"/>
          <p:cNvSpPr/>
          <p:nvPr/>
        </p:nvSpPr>
        <p:spPr>
          <a:xfrm>
            <a:off x="381750" y="2372463"/>
            <a:ext cx="1063200" cy="3843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a:t>
            </a:r>
            <a:endParaRPr>
              <a:solidFill>
                <a:srgbClr val="FFFFFF"/>
              </a:solidFill>
            </a:endParaRPr>
          </a:p>
        </p:txBody>
      </p:sp>
      <p:sp>
        <p:nvSpPr>
          <p:cNvPr id="1164" name="Google Shape;1164;p62"/>
          <p:cNvSpPr/>
          <p:nvPr/>
        </p:nvSpPr>
        <p:spPr>
          <a:xfrm>
            <a:off x="1702900" y="2372475"/>
            <a:ext cx="1128000" cy="384300"/>
          </a:xfrm>
          <a:prstGeom prst="roundRect">
            <a:avLst>
              <a:gd fmla="val 50000" name="adj"/>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a:t>
            </a:r>
            <a:endParaRPr>
              <a:solidFill>
                <a:srgbClr val="FFFFFF"/>
              </a:solidFill>
            </a:endParaRPr>
          </a:p>
        </p:txBody>
      </p:sp>
      <p:sp>
        <p:nvSpPr>
          <p:cNvPr id="1165" name="Google Shape;1165;p62"/>
          <p:cNvSpPr/>
          <p:nvPr/>
        </p:nvSpPr>
        <p:spPr>
          <a:xfrm>
            <a:off x="3088850" y="2372475"/>
            <a:ext cx="1063200" cy="3843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a:t>
            </a:r>
            <a:endParaRPr>
              <a:solidFill>
                <a:srgbClr val="FFFFFF"/>
              </a:solidFill>
            </a:endParaRPr>
          </a:p>
        </p:txBody>
      </p:sp>
      <p:cxnSp>
        <p:nvCxnSpPr>
          <p:cNvPr id="1166" name="Google Shape;1166;p62"/>
          <p:cNvCxnSpPr/>
          <p:nvPr/>
        </p:nvCxnSpPr>
        <p:spPr>
          <a:xfrm flipH="1">
            <a:off x="3615938" y="2026488"/>
            <a:ext cx="9000" cy="315900"/>
          </a:xfrm>
          <a:prstGeom prst="straightConnector1">
            <a:avLst/>
          </a:prstGeom>
          <a:noFill/>
          <a:ln cap="flat" cmpd="sng" w="19050">
            <a:solidFill>
              <a:srgbClr val="0000FF"/>
            </a:solidFill>
            <a:prstDash val="solid"/>
            <a:round/>
            <a:headEnd len="med" w="med" type="none"/>
            <a:tailEnd len="med" w="med" type="triangle"/>
          </a:ln>
        </p:spPr>
      </p:cxnSp>
      <p:cxnSp>
        <p:nvCxnSpPr>
          <p:cNvPr id="1167" name="Google Shape;1167;p62"/>
          <p:cNvCxnSpPr/>
          <p:nvPr/>
        </p:nvCxnSpPr>
        <p:spPr>
          <a:xfrm>
            <a:off x="2430650" y="1994550"/>
            <a:ext cx="0" cy="342000"/>
          </a:xfrm>
          <a:prstGeom prst="straightConnector1">
            <a:avLst/>
          </a:prstGeom>
          <a:noFill/>
          <a:ln cap="flat" cmpd="sng" w="19050">
            <a:solidFill>
              <a:srgbClr val="0000FF"/>
            </a:solidFill>
            <a:prstDash val="solid"/>
            <a:round/>
            <a:headEnd len="med" w="med" type="none"/>
            <a:tailEnd len="med" w="med" type="triangle"/>
          </a:ln>
        </p:spPr>
      </p:cxnSp>
      <p:sp>
        <p:nvSpPr>
          <p:cNvPr id="1168" name="Google Shape;1168;p62"/>
          <p:cNvSpPr/>
          <p:nvPr/>
        </p:nvSpPr>
        <p:spPr>
          <a:xfrm>
            <a:off x="2108878" y="1263295"/>
            <a:ext cx="632100" cy="3567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  A</a:t>
            </a:r>
            <a:endParaRPr b="1">
              <a:solidFill>
                <a:srgbClr val="FFFFFF"/>
              </a:solidFill>
              <a:latin typeface="Quicksand"/>
              <a:ea typeface="Quicksand"/>
              <a:cs typeface="Quicksand"/>
              <a:sym typeface="Quicksand"/>
            </a:endParaRPr>
          </a:p>
        </p:txBody>
      </p:sp>
      <p:cxnSp>
        <p:nvCxnSpPr>
          <p:cNvPr id="1169" name="Google Shape;1169;p62"/>
          <p:cNvCxnSpPr>
            <a:stCxn id="1168" idx="2"/>
          </p:cNvCxnSpPr>
          <p:nvPr/>
        </p:nvCxnSpPr>
        <p:spPr>
          <a:xfrm flipH="1" rot="-5400000">
            <a:off x="2828728" y="1216195"/>
            <a:ext cx="406500" cy="1214100"/>
          </a:xfrm>
          <a:prstGeom prst="bentConnector2">
            <a:avLst/>
          </a:prstGeom>
          <a:noFill/>
          <a:ln cap="flat" cmpd="sng" w="9525">
            <a:solidFill>
              <a:srgbClr val="0000FF"/>
            </a:solidFill>
            <a:prstDash val="solid"/>
            <a:round/>
            <a:headEnd len="sm" w="sm" type="none"/>
            <a:tailEnd len="sm" w="sm" type="none"/>
          </a:ln>
        </p:spPr>
      </p:cxnSp>
      <p:cxnSp>
        <p:nvCxnSpPr>
          <p:cNvPr id="1170" name="Google Shape;1170;p62"/>
          <p:cNvCxnSpPr>
            <a:endCxn id="1168" idx="2"/>
          </p:cNvCxnSpPr>
          <p:nvPr/>
        </p:nvCxnSpPr>
        <p:spPr>
          <a:xfrm flipH="1" rot="10800000">
            <a:off x="855628" y="1619995"/>
            <a:ext cx="1569300" cy="368100"/>
          </a:xfrm>
          <a:prstGeom prst="bentConnector2">
            <a:avLst/>
          </a:prstGeom>
          <a:noFill/>
          <a:ln cap="flat" cmpd="sng" w="9525">
            <a:solidFill>
              <a:srgbClr val="0000FF"/>
            </a:solidFill>
            <a:prstDash val="solid"/>
            <a:round/>
            <a:headEnd len="sm" w="sm" type="none"/>
            <a:tailEnd len="sm" w="sm" type="none"/>
          </a:ln>
        </p:spPr>
      </p:cxnSp>
      <p:cxnSp>
        <p:nvCxnSpPr>
          <p:cNvPr id="1171" name="Google Shape;1171;p62"/>
          <p:cNvCxnSpPr/>
          <p:nvPr/>
        </p:nvCxnSpPr>
        <p:spPr>
          <a:xfrm flipH="1">
            <a:off x="855625" y="1997000"/>
            <a:ext cx="6600" cy="332400"/>
          </a:xfrm>
          <a:prstGeom prst="straightConnector1">
            <a:avLst/>
          </a:prstGeom>
          <a:noFill/>
          <a:ln cap="flat" cmpd="sng" w="19050">
            <a:solidFill>
              <a:srgbClr val="0000FF"/>
            </a:solidFill>
            <a:prstDash val="solid"/>
            <a:round/>
            <a:headEnd len="med" w="med" type="none"/>
            <a:tailEnd len="med" w="med" type="triangle"/>
          </a:ln>
        </p:spPr>
      </p:cxnSp>
      <p:sp>
        <p:nvSpPr>
          <p:cNvPr id="1172" name="Google Shape;1172;p62"/>
          <p:cNvSpPr txBox="1"/>
          <p:nvPr/>
        </p:nvSpPr>
        <p:spPr>
          <a:xfrm>
            <a:off x="2786625" y="1241550"/>
            <a:ext cx="15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Base Class</a:t>
            </a:r>
            <a:endParaRPr b="1">
              <a:latin typeface="Quicksand"/>
              <a:ea typeface="Quicksand"/>
              <a:cs typeface="Quicksand"/>
              <a:sym typeface="Quicksand"/>
            </a:endParaRPr>
          </a:p>
        </p:txBody>
      </p:sp>
      <p:sp>
        <p:nvSpPr>
          <p:cNvPr id="1173" name="Google Shape;1173;p62"/>
          <p:cNvSpPr/>
          <p:nvPr/>
        </p:nvSpPr>
        <p:spPr>
          <a:xfrm>
            <a:off x="1758025" y="3102750"/>
            <a:ext cx="1063200" cy="384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X</a:t>
            </a:r>
            <a:endParaRPr>
              <a:solidFill>
                <a:srgbClr val="FFFFFF"/>
              </a:solidFill>
            </a:endParaRPr>
          </a:p>
        </p:txBody>
      </p:sp>
      <p:sp>
        <p:nvSpPr>
          <p:cNvPr id="1174" name="Google Shape;1174;p62"/>
          <p:cNvSpPr/>
          <p:nvPr/>
        </p:nvSpPr>
        <p:spPr>
          <a:xfrm>
            <a:off x="1758025" y="3893600"/>
            <a:ext cx="1128000" cy="384300"/>
          </a:xfrm>
          <a:prstGeom prst="roundRect">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Y</a:t>
            </a:r>
            <a:endParaRPr>
              <a:solidFill>
                <a:srgbClr val="FFFFFF"/>
              </a:solidFill>
            </a:endParaRPr>
          </a:p>
        </p:txBody>
      </p:sp>
      <p:sp>
        <p:nvSpPr>
          <p:cNvPr id="1175" name="Google Shape;1175;p62"/>
          <p:cNvSpPr/>
          <p:nvPr/>
        </p:nvSpPr>
        <p:spPr>
          <a:xfrm>
            <a:off x="1830725" y="4702950"/>
            <a:ext cx="1063200" cy="384300"/>
          </a:xfrm>
          <a:prstGeom prst="roundRect">
            <a:avLst>
              <a:gd fmla="val 50000" name="adj"/>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Z</a:t>
            </a:r>
            <a:endParaRPr>
              <a:solidFill>
                <a:srgbClr val="FFFFFF"/>
              </a:solidFill>
            </a:endParaRPr>
          </a:p>
        </p:txBody>
      </p:sp>
      <p:cxnSp>
        <p:nvCxnSpPr>
          <p:cNvPr id="1176" name="Google Shape;1176;p62"/>
          <p:cNvCxnSpPr/>
          <p:nvPr/>
        </p:nvCxnSpPr>
        <p:spPr>
          <a:xfrm flipH="1">
            <a:off x="2307850" y="4317175"/>
            <a:ext cx="6900" cy="422700"/>
          </a:xfrm>
          <a:prstGeom prst="straightConnector1">
            <a:avLst/>
          </a:prstGeom>
          <a:noFill/>
          <a:ln cap="flat" cmpd="sng" w="19050">
            <a:solidFill>
              <a:srgbClr val="0000FF"/>
            </a:solidFill>
            <a:prstDash val="solid"/>
            <a:round/>
            <a:headEnd len="med" w="med" type="none"/>
            <a:tailEnd len="med" w="med" type="triangle"/>
          </a:ln>
        </p:spPr>
      </p:cxnSp>
      <p:cxnSp>
        <p:nvCxnSpPr>
          <p:cNvPr id="1177" name="Google Shape;1177;p62"/>
          <p:cNvCxnSpPr/>
          <p:nvPr/>
        </p:nvCxnSpPr>
        <p:spPr>
          <a:xfrm flipH="1">
            <a:off x="2307850" y="3517075"/>
            <a:ext cx="6900" cy="422700"/>
          </a:xfrm>
          <a:prstGeom prst="straightConnector1">
            <a:avLst/>
          </a:prstGeom>
          <a:noFill/>
          <a:ln cap="flat" cmpd="sng" w="19050">
            <a:solidFill>
              <a:srgbClr val="0000FF"/>
            </a:solidFill>
            <a:prstDash val="solid"/>
            <a:round/>
            <a:headEnd len="med" w="med" type="none"/>
            <a:tailEnd len="med" w="med" type="triangle"/>
          </a:ln>
        </p:spPr>
      </p:cxnSp>
      <p:cxnSp>
        <p:nvCxnSpPr>
          <p:cNvPr id="1178" name="Google Shape;1178;p62"/>
          <p:cNvCxnSpPr/>
          <p:nvPr/>
        </p:nvCxnSpPr>
        <p:spPr>
          <a:xfrm flipH="1">
            <a:off x="2307850" y="2755075"/>
            <a:ext cx="6900" cy="4227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63"/>
          <p:cNvGrpSpPr/>
          <p:nvPr/>
        </p:nvGrpSpPr>
        <p:grpSpPr>
          <a:xfrm>
            <a:off x="7631947" y="671363"/>
            <a:ext cx="636814" cy="120078"/>
            <a:chOff x="8209059" y="198000"/>
            <a:chExt cx="636814" cy="120078"/>
          </a:xfrm>
        </p:grpSpPr>
        <p:sp>
          <p:nvSpPr>
            <p:cNvPr id="1184" name="Google Shape;1184;p6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7" name="Google Shape;1187;p63"/>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8" name="Google Shape;1188;p63"/>
          <p:cNvGrpSpPr/>
          <p:nvPr/>
        </p:nvGrpSpPr>
        <p:grpSpPr>
          <a:xfrm>
            <a:off x="7631947" y="671363"/>
            <a:ext cx="636814" cy="120078"/>
            <a:chOff x="8209059" y="198000"/>
            <a:chExt cx="636814" cy="120078"/>
          </a:xfrm>
        </p:grpSpPr>
        <p:sp>
          <p:nvSpPr>
            <p:cNvPr id="1189" name="Google Shape;1189;p6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2" name="Google Shape;1192;p63"/>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chemeClr val="lt1"/>
                </a:solidFill>
                <a:latin typeface="Bebas Neue"/>
                <a:ea typeface="Bebas Neue"/>
                <a:cs typeface="Bebas Neue"/>
                <a:sym typeface="Bebas Neue"/>
              </a:rPr>
              <a:t>Lms activity</a:t>
            </a:r>
            <a:endParaRPr b="0" i="0" sz="3600" u="none" cap="none" strike="noStrike">
              <a:solidFill>
                <a:schemeClr val="lt1"/>
              </a:solidFill>
              <a:latin typeface="Bebas Neue"/>
              <a:ea typeface="Bebas Neue"/>
              <a:cs typeface="Bebas Neue"/>
              <a:sym typeface="Bebas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grpSp>
        <p:nvGrpSpPr>
          <p:cNvPr id="1197" name="Google Shape;1197;p64"/>
          <p:cNvGrpSpPr/>
          <p:nvPr/>
        </p:nvGrpSpPr>
        <p:grpSpPr>
          <a:xfrm>
            <a:off x="7631947" y="671363"/>
            <a:ext cx="636814" cy="120078"/>
            <a:chOff x="8209059" y="198000"/>
            <a:chExt cx="636814" cy="120078"/>
          </a:xfrm>
        </p:grpSpPr>
        <p:sp>
          <p:nvSpPr>
            <p:cNvPr id="1198" name="Google Shape;1198;p6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1" name="Google Shape;1201;p6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202" name="Google Shape;1202;p64"/>
          <p:cNvGrpSpPr/>
          <p:nvPr/>
        </p:nvGrpSpPr>
        <p:grpSpPr>
          <a:xfrm>
            <a:off x="7631947" y="671363"/>
            <a:ext cx="636814" cy="120078"/>
            <a:chOff x="8209059" y="198000"/>
            <a:chExt cx="636814" cy="120078"/>
          </a:xfrm>
        </p:grpSpPr>
        <p:sp>
          <p:nvSpPr>
            <p:cNvPr id="1203" name="Google Shape;1203;p6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6" name="Google Shape;1206;p6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Polymorphism</a:t>
            </a:r>
            <a:endParaRPr b="1">
              <a:solidFill>
                <a:schemeClr val="dk1"/>
              </a:solidFill>
              <a:highlight>
                <a:schemeClr val="lt1"/>
              </a:highlight>
              <a:latin typeface="Quicksand"/>
              <a:ea typeface="Quicksand"/>
              <a:cs typeface="Quicksand"/>
              <a:sym typeface="Quicksand"/>
            </a:endParaRPr>
          </a:p>
        </p:txBody>
      </p:sp>
      <p:sp>
        <p:nvSpPr>
          <p:cNvPr id="1207" name="Google Shape;1207;p64"/>
          <p:cNvSpPr/>
          <p:nvPr/>
        </p:nvSpPr>
        <p:spPr>
          <a:xfrm>
            <a:off x="4862825" y="3937175"/>
            <a:ext cx="1423800" cy="554700"/>
          </a:xfrm>
          <a:prstGeom prst="roundRect">
            <a:avLst>
              <a:gd fmla="val 50000" name="adj"/>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Operator Overloading</a:t>
            </a:r>
            <a:endParaRPr>
              <a:solidFill>
                <a:srgbClr val="FFFFFF"/>
              </a:solidFill>
            </a:endParaRPr>
          </a:p>
        </p:txBody>
      </p:sp>
      <p:sp>
        <p:nvSpPr>
          <p:cNvPr id="1208" name="Google Shape;1208;p64"/>
          <p:cNvSpPr/>
          <p:nvPr/>
        </p:nvSpPr>
        <p:spPr>
          <a:xfrm>
            <a:off x="3663850" y="2579925"/>
            <a:ext cx="1598100" cy="725100"/>
          </a:xfrm>
          <a:prstGeom prst="roundRect">
            <a:avLst>
              <a:gd fmla="val 50000" name="adj"/>
            </a:avLst>
          </a:prstGeom>
          <a:solidFill>
            <a:srgbClr val="EB64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Compile Time </a:t>
            </a:r>
            <a:r>
              <a:rPr lang="en">
                <a:solidFill>
                  <a:srgbClr val="FFFFFF"/>
                </a:solidFill>
              </a:rPr>
              <a:t>Polymorphism</a:t>
            </a:r>
            <a:endParaRPr>
              <a:solidFill>
                <a:srgbClr val="FFFFFF"/>
              </a:solidFill>
            </a:endParaRPr>
          </a:p>
        </p:txBody>
      </p:sp>
      <p:cxnSp>
        <p:nvCxnSpPr>
          <p:cNvPr id="1209" name="Google Shape;1209;p64"/>
          <p:cNvCxnSpPr>
            <a:stCxn id="1210" idx="2"/>
          </p:cNvCxnSpPr>
          <p:nvPr/>
        </p:nvCxnSpPr>
        <p:spPr>
          <a:xfrm>
            <a:off x="4500701" y="1827450"/>
            <a:ext cx="14400" cy="725100"/>
          </a:xfrm>
          <a:prstGeom prst="straightConnector1">
            <a:avLst/>
          </a:prstGeom>
          <a:noFill/>
          <a:ln cap="flat" cmpd="sng" w="19050">
            <a:solidFill>
              <a:srgbClr val="0000FF"/>
            </a:solidFill>
            <a:prstDash val="solid"/>
            <a:round/>
            <a:headEnd len="med" w="med" type="none"/>
            <a:tailEnd len="med" w="med" type="triangle"/>
          </a:ln>
        </p:spPr>
      </p:cxnSp>
      <p:sp>
        <p:nvSpPr>
          <p:cNvPr id="1210" name="Google Shape;1210;p64"/>
          <p:cNvSpPr/>
          <p:nvPr/>
        </p:nvSpPr>
        <p:spPr>
          <a:xfrm>
            <a:off x="3701651" y="1470750"/>
            <a:ext cx="1598100" cy="356700"/>
          </a:xfrm>
          <a:prstGeom prst="roundRect">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 Polymorphism</a:t>
            </a:r>
            <a:endParaRPr b="1">
              <a:solidFill>
                <a:srgbClr val="FFFFFF"/>
              </a:solidFill>
              <a:latin typeface="Quicksand"/>
              <a:ea typeface="Quicksand"/>
              <a:cs typeface="Quicksand"/>
              <a:sym typeface="Quicksand"/>
            </a:endParaRPr>
          </a:p>
        </p:txBody>
      </p:sp>
      <p:sp>
        <p:nvSpPr>
          <p:cNvPr id="1211" name="Google Shape;1211;p64"/>
          <p:cNvSpPr/>
          <p:nvPr/>
        </p:nvSpPr>
        <p:spPr>
          <a:xfrm>
            <a:off x="2796225" y="3928175"/>
            <a:ext cx="1512900" cy="5727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Function Overloading</a:t>
            </a:r>
            <a:endParaRPr>
              <a:solidFill>
                <a:srgbClr val="FFFFFF"/>
              </a:solidFill>
            </a:endParaRPr>
          </a:p>
        </p:txBody>
      </p:sp>
      <p:cxnSp>
        <p:nvCxnSpPr>
          <p:cNvPr id="1212" name="Google Shape;1212;p64"/>
          <p:cNvCxnSpPr>
            <a:stCxn id="1208" idx="2"/>
          </p:cNvCxnSpPr>
          <p:nvPr/>
        </p:nvCxnSpPr>
        <p:spPr>
          <a:xfrm flipH="1">
            <a:off x="3635500" y="3305025"/>
            <a:ext cx="827400" cy="554700"/>
          </a:xfrm>
          <a:prstGeom prst="straightConnector1">
            <a:avLst/>
          </a:prstGeom>
          <a:noFill/>
          <a:ln cap="flat" cmpd="sng" w="19050">
            <a:solidFill>
              <a:srgbClr val="0000FF"/>
            </a:solidFill>
            <a:prstDash val="solid"/>
            <a:round/>
            <a:headEnd len="med" w="med" type="none"/>
            <a:tailEnd len="med" w="med" type="triangle"/>
          </a:ln>
        </p:spPr>
      </p:cxnSp>
      <p:cxnSp>
        <p:nvCxnSpPr>
          <p:cNvPr id="1213" name="Google Shape;1213;p64"/>
          <p:cNvCxnSpPr/>
          <p:nvPr/>
        </p:nvCxnSpPr>
        <p:spPr>
          <a:xfrm>
            <a:off x="4473700" y="3305025"/>
            <a:ext cx="827400" cy="5547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grpSp>
        <p:nvGrpSpPr>
          <p:cNvPr id="1218" name="Google Shape;1218;p65"/>
          <p:cNvGrpSpPr/>
          <p:nvPr/>
        </p:nvGrpSpPr>
        <p:grpSpPr>
          <a:xfrm>
            <a:off x="7631947" y="671363"/>
            <a:ext cx="636814" cy="120078"/>
            <a:chOff x="8209059" y="198000"/>
            <a:chExt cx="636814" cy="120078"/>
          </a:xfrm>
        </p:grpSpPr>
        <p:sp>
          <p:nvSpPr>
            <p:cNvPr id="1219" name="Google Shape;1219;p6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2" name="Google Shape;1222;p6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223" name="Google Shape;1223;p65"/>
          <p:cNvGrpSpPr/>
          <p:nvPr/>
        </p:nvGrpSpPr>
        <p:grpSpPr>
          <a:xfrm>
            <a:off x="7631947" y="671363"/>
            <a:ext cx="636814" cy="120078"/>
            <a:chOff x="8209059" y="198000"/>
            <a:chExt cx="636814" cy="120078"/>
          </a:xfrm>
        </p:grpSpPr>
        <p:sp>
          <p:nvSpPr>
            <p:cNvPr id="1224" name="Google Shape;1224;p6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7" name="Google Shape;1227;p6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Polymorphism</a:t>
            </a:r>
            <a:endParaRPr b="1">
              <a:solidFill>
                <a:schemeClr val="dk1"/>
              </a:solidFill>
              <a:highlight>
                <a:schemeClr val="lt1"/>
              </a:highlight>
              <a:latin typeface="Quicksand"/>
              <a:ea typeface="Quicksand"/>
              <a:cs typeface="Quicksand"/>
              <a:sym typeface="Quicksand"/>
            </a:endParaRPr>
          </a:p>
        </p:txBody>
      </p:sp>
      <p:sp>
        <p:nvSpPr>
          <p:cNvPr id="1228" name="Google Shape;1228;p65"/>
          <p:cNvSpPr txBox="1"/>
          <p:nvPr/>
        </p:nvSpPr>
        <p:spPr>
          <a:xfrm flipH="1">
            <a:off x="4976675" y="1170125"/>
            <a:ext cx="3853200" cy="34605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The literal meaning of polymorphism is the condition of occurrence in different forms.</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In programming, polymorphism is an important concept. It is the usage of a single type entity (method, operator, or object) to represent several types in various circumstances.</a:t>
            </a:r>
            <a:endParaRPr b="1">
              <a:solidFill>
                <a:schemeClr val="dk1"/>
              </a:solidFill>
              <a:highlight>
                <a:schemeClr val="lt1"/>
              </a:highlight>
              <a:latin typeface="Quicksand"/>
              <a:ea typeface="Quicksand"/>
              <a:cs typeface="Quicksand"/>
              <a:sym typeface="Quicksand"/>
            </a:endParaRPr>
          </a:p>
          <a:p>
            <a:pPr indent="-267208" lvl="0" marL="365760" rtl="0" algn="just">
              <a:lnSpc>
                <a:spcPct val="115000"/>
              </a:lnSpc>
              <a:spcBef>
                <a:spcPts val="1400"/>
              </a:spcBef>
              <a:spcAft>
                <a:spcPts val="0"/>
              </a:spcAft>
              <a:buClr>
                <a:schemeClr val="dk1"/>
              </a:buClr>
              <a:buSzPts val="1400"/>
              <a:buFont typeface="Quicksand"/>
              <a:buChar char="🞂"/>
            </a:pPr>
            <a:r>
              <a:rPr b="1" lang="en">
                <a:solidFill>
                  <a:schemeClr val="dk1"/>
                </a:solidFill>
                <a:highlight>
                  <a:schemeClr val="lt1"/>
                </a:highlight>
                <a:latin typeface="Quicksand"/>
                <a:ea typeface="Quicksand"/>
                <a:cs typeface="Quicksand"/>
                <a:sym typeface="Quicksand"/>
              </a:rPr>
              <a:t>Overloading is divided into two types</a:t>
            </a:r>
            <a:endParaRPr b="1">
              <a:solidFill>
                <a:schemeClr val="dk1"/>
              </a:solidFill>
              <a:highlight>
                <a:schemeClr val="lt1"/>
              </a:highlight>
              <a:latin typeface="Quicksand"/>
              <a:ea typeface="Quicksand"/>
              <a:cs typeface="Quicksand"/>
              <a:sym typeface="Quicksand"/>
            </a:endParaRPr>
          </a:p>
          <a:p>
            <a:pPr indent="-317500" lvl="0" marL="660400" rtl="0" algn="just">
              <a:lnSpc>
                <a:spcPct val="115000"/>
              </a:lnSpc>
              <a:spcBef>
                <a:spcPts val="0"/>
              </a:spcBef>
              <a:spcAft>
                <a:spcPts val="0"/>
              </a:spcAft>
              <a:buClr>
                <a:schemeClr val="dk1"/>
              </a:buClr>
              <a:buSzPts val="1400"/>
              <a:buFont typeface="Quicksand"/>
              <a:buChar char="●"/>
            </a:pPr>
            <a:r>
              <a:rPr b="1" lang="en">
                <a:solidFill>
                  <a:schemeClr val="dk1"/>
                </a:solidFill>
                <a:highlight>
                  <a:schemeClr val="lt1"/>
                </a:highlight>
                <a:latin typeface="Quicksand"/>
                <a:ea typeface="Quicksand"/>
                <a:cs typeface="Quicksand"/>
                <a:sym typeface="Quicksand"/>
              </a:rPr>
              <a:t>Operator Overloading</a:t>
            </a:r>
            <a:endParaRPr b="1">
              <a:solidFill>
                <a:schemeClr val="dk1"/>
              </a:solidFill>
              <a:highlight>
                <a:schemeClr val="lt1"/>
              </a:highlight>
              <a:latin typeface="Quicksand"/>
              <a:ea typeface="Quicksand"/>
              <a:cs typeface="Quicksand"/>
              <a:sym typeface="Quicksand"/>
            </a:endParaRPr>
          </a:p>
          <a:p>
            <a:pPr indent="-317500" lvl="0" marL="660400" rtl="0" algn="just">
              <a:lnSpc>
                <a:spcPct val="115000"/>
              </a:lnSpc>
              <a:spcBef>
                <a:spcPts val="0"/>
              </a:spcBef>
              <a:spcAft>
                <a:spcPts val="0"/>
              </a:spcAft>
              <a:buClr>
                <a:schemeClr val="dk1"/>
              </a:buClr>
              <a:buSzPts val="1400"/>
              <a:buFont typeface="Quicksand"/>
              <a:buChar char="●"/>
            </a:pPr>
            <a:r>
              <a:rPr b="1" lang="en">
                <a:solidFill>
                  <a:schemeClr val="dk1"/>
                </a:solidFill>
                <a:highlight>
                  <a:schemeClr val="lt1"/>
                </a:highlight>
                <a:latin typeface="Quicksand"/>
                <a:ea typeface="Quicksand"/>
                <a:cs typeface="Quicksand"/>
                <a:sym typeface="Quicksand"/>
              </a:rPr>
              <a:t>Method Overloading</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1400"/>
              </a:spcAft>
              <a:buNone/>
            </a:pPr>
            <a:r>
              <a:rPr b="1" lang="en">
                <a:solidFill>
                  <a:schemeClr val="dk1"/>
                </a:solidFill>
                <a:highlight>
                  <a:schemeClr val="lt1"/>
                </a:highlight>
                <a:latin typeface="Quicksand"/>
                <a:ea typeface="Quicksand"/>
                <a:cs typeface="Quicksand"/>
                <a:sym typeface="Quicksand"/>
              </a:rPr>
              <a:t>Let us start with an in-built polymorphism both for operator and function.</a:t>
            </a:r>
            <a:endParaRPr b="1">
              <a:solidFill>
                <a:schemeClr val="dk1"/>
              </a:solidFill>
              <a:highlight>
                <a:schemeClr val="lt1"/>
              </a:highlight>
              <a:latin typeface="Quicksand"/>
              <a:ea typeface="Quicksand"/>
              <a:cs typeface="Quicksand"/>
              <a:sym typeface="Quicksand"/>
            </a:endParaRPr>
          </a:p>
        </p:txBody>
      </p:sp>
      <p:pic>
        <p:nvPicPr>
          <p:cNvPr id="1229" name="Google Shape;1229;p65"/>
          <p:cNvPicPr preferRelativeResize="0"/>
          <p:nvPr/>
        </p:nvPicPr>
        <p:blipFill>
          <a:blip r:embed="rId3">
            <a:alphaModFix/>
          </a:blip>
          <a:stretch>
            <a:fillRect/>
          </a:stretch>
        </p:blipFill>
        <p:spPr>
          <a:xfrm>
            <a:off x="152400" y="1170125"/>
            <a:ext cx="3131225" cy="3131225"/>
          </a:xfrm>
          <a:prstGeom prst="rect">
            <a:avLst/>
          </a:prstGeom>
          <a:noFill/>
          <a:ln>
            <a:noFill/>
          </a:ln>
        </p:spPr>
      </p:pic>
      <p:sp>
        <p:nvSpPr>
          <p:cNvPr id="1230" name="Google Shape;1230;p65"/>
          <p:cNvSpPr/>
          <p:nvPr/>
        </p:nvSpPr>
        <p:spPr>
          <a:xfrm>
            <a:off x="3110971" y="18986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3110971" y="2813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p:nvPr/>
        </p:nvSpPr>
        <p:spPr>
          <a:xfrm>
            <a:off x="3110971" y="37274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5"/>
          <p:cNvSpPr txBox="1"/>
          <p:nvPr/>
        </p:nvSpPr>
        <p:spPr>
          <a:xfrm>
            <a:off x="3170450" y="1942713"/>
            <a:ext cx="1643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Quicksand"/>
                <a:ea typeface="Quicksand"/>
                <a:cs typeface="Quicksand"/>
                <a:sym typeface="Quicksand"/>
              </a:rPr>
              <a:t>What is </a:t>
            </a:r>
            <a:endParaRPr b="1" sz="1300">
              <a:latin typeface="Quicksand"/>
              <a:ea typeface="Quicksand"/>
              <a:cs typeface="Quicksand"/>
              <a:sym typeface="Quicksand"/>
            </a:endParaRPr>
          </a:p>
          <a:p>
            <a:pPr indent="0" lvl="0" marL="0" rtl="0" algn="ctr">
              <a:spcBef>
                <a:spcPts val="0"/>
              </a:spcBef>
              <a:spcAft>
                <a:spcPts val="0"/>
              </a:spcAft>
              <a:buNone/>
            </a:pPr>
            <a:r>
              <a:rPr b="1" lang="en" sz="1300">
                <a:latin typeface="Quicksand"/>
                <a:ea typeface="Quicksand"/>
                <a:cs typeface="Quicksand"/>
                <a:sym typeface="Quicksand"/>
              </a:rPr>
              <a:t>Polymorphism?</a:t>
            </a:r>
            <a:endParaRPr b="1" sz="1300">
              <a:latin typeface="Quicksand"/>
              <a:ea typeface="Quicksand"/>
              <a:cs typeface="Quicksand"/>
              <a:sym typeface="Quicksand"/>
            </a:endParaRPr>
          </a:p>
        </p:txBody>
      </p:sp>
      <p:sp>
        <p:nvSpPr>
          <p:cNvPr id="1234" name="Google Shape;1234;p65"/>
          <p:cNvSpPr txBox="1"/>
          <p:nvPr/>
        </p:nvSpPr>
        <p:spPr>
          <a:xfrm>
            <a:off x="3170450" y="2857100"/>
            <a:ext cx="1643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Quicksand"/>
                <a:ea typeface="Quicksand"/>
                <a:cs typeface="Quicksand"/>
                <a:sym typeface="Quicksand"/>
              </a:rPr>
              <a:t>Built-in</a:t>
            </a:r>
            <a:endParaRPr b="1" sz="1300">
              <a:latin typeface="Quicksand"/>
              <a:ea typeface="Quicksand"/>
              <a:cs typeface="Quicksand"/>
              <a:sym typeface="Quicksand"/>
            </a:endParaRPr>
          </a:p>
          <a:p>
            <a:pPr indent="0" lvl="0" marL="0" rtl="0" algn="ctr">
              <a:spcBef>
                <a:spcPts val="0"/>
              </a:spcBef>
              <a:spcAft>
                <a:spcPts val="0"/>
              </a:spcAft>
              <a:buNone/>
            </a:pPr>
            <a:r>
              <a:rPr b="1" lang="en" sz="1300">
                <a:latin typeface="Quicksand"/>
                <a:ea typeface="Quicksand"/>
                <a:cs typeface="Quicksand"/>
                <a:sym typeface="Quicksand"/>
              </a:rPr>
              <a:t>implementation</a:t>
            </a:r>
            <a:endParaRPr b="1" sz="1300">
              <a:latin typeface="Quicksand"/>
              <a:ea typeface="Quicksand"/>
              <a:cs typeface="Quicksand"/>
              <a:sym typeface="Quicksand"/>
            </a:endParaRPr>
          </a:p>
        </p:txBody>
      </p:sp>
      <p:sp>
        <p:nvSpPr>
          <p:cNvPr id="1235" name="Google Shape;1235;p65"/>
          <p:cNvSpPr txBox="1"/>
          <p:nvPr/>
        </p:nvSpPr>
        <p:spPr>
          <a:xfrm>
            <a:off x="3170450" y="3771488"/>
            <a:ext cx="1643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Quicksand"/>
                <a:ea typeface="Quicksand"/>
                <a:cs typeface="Quicksand"/>
                <a:sym typeface="Quicksand"/>
              </a:rPr>
              <a:t>Polymorphism</a:t>
            </a:r>
            <a:endParaRPr b="1" sz="1300">
              <a:solidFill>
                <a:schemeClr val="dk1"/>
              </a:solidFill>
              <a:latin typeface="Quicksand"/>
              <a:ea typeface="Quicksand"/>
              <a:cs typeface="Quicksand"/>
              <a:sym typeface="Quicksand"/>
            </a:endParaRPr>
          </a:p>
          <a:p>
            <a:pPr indent="0" lvl="0" marL="0" rtl="0" algn="ctr">
              <a:spcBef>
                <a:spcPts val="0"/>
              </a:spcBef>
              <a:spcAft>
                <a:spcPts val="0"/>
              </a:spcAft>
              <a:buClr>
                <a:schemeClr val="dk1"/>
              </a:buClr>
              <a:buSzPts val="1100"/>
              <a:buFont typeface="Arial"/>
              <a:buNone/>
            </a:pPr>
            <a:r>
              <a:rPr b="1" lang="en" sz="1300">
                <a:solidFill>
                  <a:schemeClr val="dk1"/>
                </a:solidFill>
                <a:latin typeface="Quicksand"/>
                <a:ea typeface="Quicksand"/>
                <a:cs typeface="Quicksand"/>
                <a:sym typeface="Quicksand"/>
              </a:rPr>
              <a:t>with inheritance</a:t>
            </a:r>
            <a:endParaRPr b="1" sz="1300">
              <a:solidFill>
                <a:schemeClr val="dk1"/>
              </a:solidFill>
              <a:latin typeface="Quicksand"/>
              <a:ea typeface="Quicksand"/>
              <a:cs typeface="Quicksand"/>
              <a:sym typeface="Quicksa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grpSp>
        <p:nvGrpSpPr>
          <p:cNvPr id="1240" name="Google Shape;1240;p66"/>
          <p:cNvGrpSpPr/>
          <p:nvPr/>
        </p:nvGrpSpPr>
        <p:grpSpPr>
          <a:xfrm>
            <a:off x="7631947" y="671363"/>
            <a:ext cx="636814" cy="120078"/>
            <a:chOff x="8209059" y="198000"/>
            <a:chExt cx="636814" cy="120078"/>
          </a:xfrm>
        </p:grpSpPr>
        <p:sp>
          <p:nvSpPr>
            <p:cNvPr id="1241" name="Google Shape;1241;p6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4" name="Google Shape;1244;p6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245" name="Google Shape;1245;p66"/>
          <p:cNvGrpSpPr/>
          <p:nvPr/>
        </p:nvGrpSpPr>
        <p:grpSpPr>
          <a:xfrm>
            <a:off x="7631947" y="671363"/>
            <a:ext cx="636814" cy="120078"/>
            <a:chOff x="8209059" y="198000"/>
            <a:chExt cx="636814" cy="120078"/>
          </a:xfrm>
        </p:grpSpPr>
        <p:sp>
          <p:nvSpPr>
            <p:cNvPr id="1246" name="Google Shape;1246;p6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9" name="Google Shape;1249;p6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In-built </a:t>
            </a:r>
            <a:r>
              <a:rPr lang="en" sz="3600">
                <a:solidFill>
                  <a:srgbClr val="011635"/>
                </a:solidFill>
                <a:latin typeface="Bebas Neue"/>
                <a:ea typeface="Bebas Neue"/>
                <a:cs typeface="Bebas Neue"/>
                <a:sym typeface="Bebas Neue"/>
              </a:rPr>
              <a:t>Polymorphism</a:t>
            </a:r>
            <a:endParaRPr b="1">
              <a:solidFill>
                <a:schemeClr val="dk1"/>
              </a:solidFill>
              <a:highlight>
                <a:schemeClr val="lt1"/>
              </a:highlight>
              <a:latin typeface="Quicksand"/>
              <a:ea typeface="Quicksand"/>
              <a:cs typeface="Quicksand"/>
              <a:sym typeface="Quicksand"/>
            </a:endParaRPr>
          </a:p>
        </p:txBody>
      </p:sp>
      <p:sp>
        <p:nvSpPr>
          <p:cNvPr id="1250" name="Google Shape;1250;p66"/>
          <p:cNvSpPr txBox="1"/>
          <p:nvPr/>
        </p:nvSpPr>
        <p:spPr>
          <a:xfrm flipH="1">
            <a:off x="4412425" y="2270325"/>
            <a:ext cx="4348200" cy="12828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1600"/>
              </a:spcAft>
              <a:buNone/>
            </a:pPr>
            <a:r>
              <a:rPr b="1" lang="en">
                <a:solidFill>
                  <a:schemeClr val="dk1"/>
                </a:solidFill>
                <a:highlight>
                  <a:schemeClr val="lt1"/>
                </a:highlight>
                <a:latin typeface="Quicksand"/>
                <a:ea typeface="Quicksand"/>
                <a:cs typeface="Quicksand"/>
                <a:sym typeface="Quicksand"/>
              </a:rPr>
              <a:t>Operator overloading is the type of overloading in which an operator can be used in multiple ways beyond its predefined meaning.</a:t>
            </a:r>
            <a:endParaRPr b="1">
              <a:solidFill>
                <a:schemeClr val="dk1"/>
              </a:solidFill>
              <a:highlight>
                <a:schemeClr val="lt1"/>
              </a:highlight>
              <a:latin typeface="Quicksand"/>
              <a:ea typeface="Quicksand"/>
              <a:cs typeface="Quicksand"/>
              <a:sym typeface="Quicksand"/>
            </a:endParaRPr>
          </a:p>
        </p:txBody>
      </p:sp>
      <p:sp>
        <p:nvSpPr>
          <p:cNvPr id="1251" name="Google Shape;1251;p66"/>
          <p:cNvSpPr/>
          <p:nvPr/>
        </p:nvSpPr>
        <p:spPr>
          <a:xfrm>
            <a:off x="4933575" y="1192125"/>
            <a:ext cx="1980000" cy="655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6"/>
          <p:cNvSpPr txBox="1"/>
          <p:nvPr/>
        </p:nvSpPr>
        <p:spPr>
          <a:xfrm>
            <a:off x="4929225" y="1244050"/>
            <a:ext cx="1921800" cy="572700"/>
          </a:xfrm>
          <a:prstGeom prst="rect">
            <a:avLst/>
          </a:prstGeom>
          <a:noFill/>
          <a:ln>
            <a:noFill/>
          </a:ln>
        </p:spPr>
        <p:txBody>
          <a:bodyPr anchorCtr="0" anchor="ctr" bIns="0" lIns="7200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What is Operator overloading?</a:t>
            </a:r>
            <a:endParaRPr b="0" i="0" sz="2200" u="none" cap="none" strike="noStrike">
              <a:solidFill>
                <a:srgbClr val="FFFFFF"/>
              </a:solidFill>
              <a:latin typeface="Bebas Neue"/>
              <a:ea typeface="Bebas Neue"/>
              <a:cs typeface="Bebas Neue"/>
              <a:sym typeface="Bebas Neue"/>
            </a:endParaRPr>
          </a:p>
        </p:txBody>
      </p:sp>
      <p:pic>
        <p:nvPicPr>
          <p:cNvPr id="1253" name="Google Shape;1253;p66"/>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grpSp>
        <p:nvGrpSpPr>
          <p:cNvPr id="1258" name="Google Shape;1258;p67"/>
          <p:cNvGrpSpPr/>
          <p:nvPr/>
        </p:nvGrpSpPr>
        <p:grpSpPr>
          <a:xfrm>
            <a:off x="7631947" y="671363"/>
            <a:ext cx="636814" cy="120078"/>
            <a:chOff x="8209059" y="198000"/>
            <a:chExt cx="636814" cy="120078"/>
          </a:xfrm>
        </p:grpSpPr>
        <p:sp>
          <p:nvSpPr>
            <p:cNvPr id="1259" name="Google Shape;1259;p6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2" name="Google Shape;1262;p6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263" name="Google Shape;1263;p67"/>
          <p:cNvGrpSpPr/>
          <p:nvPr/>
        </p:nvGrpSpPr>
        <p:grpSpPr>
          <a:xfrm>
            <a:off x="7631947" y="671363"/>
            <a:ext cx="636814" cy="120078"/>
            <a:chOff x="8209059" y="198000"/>
            <a:chExt cx="636814" cy="120078"/>
          </a:xfrm>
        </p:grpSpPr>
        <p:sp>
          <p:nvSpPr>
            <p:cNvPr id="1264" name="Google Shape;1264;p6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7" name="Google Shape;1267;p6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In-built Polymorphism</a:t>
            </a:r>
            <a:endParaRPr b="1">
              <a:solidFill>
                <a:schemeClr val="dk1"/>
              </a:solidFill>
              <a:highlight>
                <a:schemeClr val="lt1"/>
              </a:highlight>
              <a:latin typeface="Quicksand"/>
              <a:ea typeface="Quicksand"/>
              <a:cs typeface="Quicksand"/>
              <a:sym typeface="Quicksand"/>
            </a:endParaRPr>
          </a:p>
        </p:txBody>
      </p:sp>
      <p:sp>
        <p:nvSpPr>
          <p:cNvPr id="1268" name="Google Shape;1268;p67"/>
          <p:cNvSpPr/>
          <p:nvPr/>
        </p:nvSpPr>
        <p:spPr>
          <a:xfrm>
            <a:off x="3896100" y="11800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7"/>
          <p:cNvSpPr txBox="1"/>
          <p:nvPr/>
        </p:nvSpPr>
        <p:spPr>
          <a:xfrm>
            <a:off x="3955235" y="12490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270" name="Google Shape;1270;p67"/>
          <p:cNvSpPr txBox="1"/>
          <p:nvPr/>
        </p:nvSpPr>
        <p:spPr>
          <a:xfrm>
            <a:off x="714800" y="1721775"/>
            <a:ext cx="30000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#Operator Overloading</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 does the multiplication for the numbers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10</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5</a:t>
            </a:r>
            <a:r>
              <a:rPr b="1" lang="en" sz="1200">
                <a:solidFill>
                  <a:schemeClr val="dk1"/>
                </a:solidFill>
                <a:highlight>
                  <a:srgbClr val="FFFFFE"/>
                </a:highlight>
                <a:latin typeface="Quicksand"/>
                <a:ea typeface="Quicksand"/>
                <a:cs typeface="Quicksand"/>
                <a:sym typeface="Quicksand"/>
              </a:rPr>
              <a:t>)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 does the repetition for the string </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"vityarthi"</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3</a:t>
            </a:r>
            <a:r>
              <a:rPr b="1" lang="en" sz="1200">
                <a:solidFill>
                  <a:schemeClr val="dk1"/>
                </a:solidFill>
                <a:highlight>
                  <a:srgbClr val="FFFFFE"/>
                </a:highlight>
                <a:latin typeface="Quicksand"/>
                <a:ea typeface="Quicksand"/>
                <a:cs typeface="Quicksand"/>
                <a:sym typeface="Quicksand"/>
              </a:rPr>
              <a:t>)</a:t>
            </a:r>
            <a:endParaRPr b="1" sz="1200">
              <a:latin typeface="Quicksand"/>
              <a:ea typeface="Quicksand"/>
              <a:cs typeface="Quicksand"/>
              <a:sym typeface="Quicksand"/>
            </a:endParaRPr>
          </a:p>
        </p:txBody>
      </p:sp>
      <p:sp>
        <p:nvSpPr>
          <p:cNvPr id="1271" name="Google Shape;1271;p67"/>
          <p:cNvSpPr txBox="1"/>
          <p:nvPr/>
        </p:nvSpPr>
        <p:spPr>
          <a:xfrm>
            <a:off x="5170250" y="1694625"/>
            <a:ext cx="3693000" cy="13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#Operator Overloading</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 does the addition for the numbers</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10</a:t>
            </a:r>
            <a:r>
              <a:rPr b="1" lang="en" sz="1200">
                <a:solidFill>
                  <a:schemeClr val="dk1"/>
                </a:solidFill>
                <a:highlight>
                  <a:srgbClr val="FFFFFE"/>
                </a:highlight>
                <a:latin typeface="Quicksand"/>
                <a:ea typeface="Quicksand"/>
                <a:cs typeface="Quicksand"/>
                <a:sym typeface="Quicksand"/>
              </a:rPr>
              <a:t>+</a:t>
            </a:r>
            <a:r>
              <a:rPr b="1" lang="en" sz="1200">
                <a:solidFill>
                  <a:srgbClr val="09885A"/>
                </a:solidFill>
                <a:highlight>
                  <a:srgbClr val="FFFFFE"/>
                </a:highlight>
                <a:latin typeface="Quicksand"/>
                <a:ea typeface="Quicksand"/>
                <a:cs typeface="Quicksand"/>
                <a:sym typeface="Quicksand"/>
              </a:rPr>
              <a:t>5</a:t>
            </a:r>
            <a:r>
              <a:rPr b="1" lang="en" sz="1200">
                <a:solidFill>
                  <a:schemeClr val="dk1"/>
                </a:solidFill>
                <a:highlight>
                  <a:srgbClr val="FFFFFE"/>
                </a:highlight>
                <a:latin typeface="Quicksand"/>
                <a:ea typeface="Quicksand"/>
                <a:cs typeface="Quicksand"/>
                <a:sym typeface="Quicksand"/>
              </a:rPr>
              <a:t>)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 does the concatenation for the string </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"vityarthi"</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"Online Learning Platform"</a:t>
            </a:r>
            <a:r>
              <a:rPr b="1" lang="en" sz="1200">
                <a:solidFill>
                  <a:schemeClr val="dk1"/>
                </a:solidFill>
                <a:highlight>
                  <a:srgbClr val="FFFFFE"/>
                </a:highlight>
                <a:latin typeface="Quicksand"/>
                <a:ea typeface="Quicksand"/>
                <a:cs typeface="Quicksand"/>
                <a:sym typeface="Quicksand"/>
              </a:rPr>
              <a:t>)</a:t>
            </a:r>
            <a:endParaRPr b="1" sz="1200">
              <a:latin typeface="Quicksand"/>
              <a:ea typeface="Quicksand"/>
              <a:cs typeface="Quicksand"/>
              <a:sym typeface="Quicksand"/>
            </a:endParaRPr>
          </a:p>
        </p:txBody>
      </p:sp>
      <p:sp>
        <p:nvSpPr>
          <p:cNvPr id="1272" name="Google Shape;1272;p67"/>
          <p:cNvSpPr/>
          <p:nvPr/>
        </p:nvSpPr>
        <p:spPr>
          <a:xfrm>
            <a:off x="858050" y="3633675"/>
            <a:ext cx="2477100" cy="9075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
        <p:nvSpPr>
          <p:cNvPr id="1273" name="Google Shape;1273;p67"/>
          <p:cNvSpPr txBox="1"/>
          <p:nvPr/>
        </p:nvSpPr>
        <p:spPr>
          <a:xfrm>
            <a:off x="934250" y="3633575"/>
            <a:ext cx="2489100" cy="8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chemeClr val="lt1"/>
                </a:solidFill>
                <a:latin typeface="Quicksand"/>
                <a:ea typeface="Quicksand"/>
                <a:cs typeface="Quicksand"/>
                <a:sym typeface="Quicksand"/>
              </a:rPr>
              <a:t>Output</a:t>
            </a:r>
            <a:endParaRPr b="1" sz="1150">
              <a:solidFill>
                <a:srgbClr val="0000FF"/>
              </a:solidFill>
              <a:highlight>
                <a:schemeClr val="lt1"/>
              </a:highlight>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50</a:t>
            </a:r>
            <a:endParaRPr b="1" sz="13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vityarthivityarthivityarthi</a:t>
            </a:r>
            <a:endParaRPr b="1" sz="1300">
              <a:solidFill>
                <a:schemeClr val="lt1"/>
              </a:solidFill>
              <a:latin typeface="Quicksand"/>
              <a:ea typeface="Quicksand"/>
              <a:cs typeface="Quicksand"/>
              <a:sym typeface="Quicksand"/>
            </a:endParaRPr>
          </a:p>
        </p:txBody>
      </p:sp>
      <p:sp>
        <p:nvSpPr>
          <p:cNvPr id="1274" name="Google Shape;1274;p67"/>
          <p:cNvSpPr/>
          <p:nvPr/>
        </p:nvSpPr>
        <p:spPr>
          <a:xfrm>
            <a:off x="5579775" y="3568000"/>
            <a:ext cx="3000000" cy="973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275" name="Google Shape;1275;p67"/>
          <p:cNvSpPr txBox="1"/>
          <p:nvPr/>
        </p:nvSpPr>
        <p:spPr>
          <a:xfrm>
            <a:off x="5674475" y="3644100"/>
            <a:ext cx="3000000" cy="8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chemeClr val="lt1"/>
                </a:solidFill>
                <a:latin typeface="Quicksand"/>
                <a:ea typeface="Quicksand"/>
                <a:cs typeface="Quicksand"/>
                <a:sym typeface="Quicksand"/>
              </a:rPr>
              <a:t>Output</a:t>
            </a:r>
            <a:endParaRPr b="1" sz="13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15</a:t>
            </a:r>
            <a:endParaRPr b="1" sz="13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vityarthiOnline Learning Platform</a:t>
            </a:r>
            <a:endParaRPr b="1" sz="1300">
              <a:solidFill>
                <a:schemeClr val="lt1"/>
              </a:solidFill>
              <a:latin typeface="Quicksand"/>
              <a:ea typeface="Quicksand"/>
              <a:cs typeface="Quicksand"/>
              <a:sym typeface="Quicksa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grpSp>
        <p:nvGrpSpPr>
          <p:cNvPr id="1280" name="Google Shape;1280;p68"/>
          <p:cNvGrpSpPr/>
          <p:nvPr/>
        </p:nvGrpSpPr>
        <p:grpSpPr>
          <a:xfrm>
            <a:off x="7631947" y="671363"/>
            <a:ext cx="636814" cy="120078"/>
            <a:chOff x="8209059" y="198000"/>
            <a:chExt cx="636814" cy="120078"/>
          </a:xfrm>
        </p:grpSpPr>
        <p:sp>
          <p:nvSpPr>
            <p:cNvPr id="1281" name="Google Shape;1281;p6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4" name="Google Shape;1284;p6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285" name="Google Shape;1285;p68"/>
          <p:cNvGrpSpPr/>
          <p:nvPr/>
        </p:nvGrpSpPr>
        <p:grpSpPr>
          <a:xfrm>
            <a:off x="7631947" y="671363"/>
            <a:ext cx="636814" cy="120078"/>
            <a:chOff x="8209059" y="198000"/>
            <a:chExt cx="636814" cy="120078"/>
          </a:xfrm>
        </p:grpSpPr>
        <p:sp>
          <p:nvSpPr>
            <p:cNvPr id="1286" name="Google Shape;1286;p6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9" name="Google Shape;1289;p6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In-built Function overloading</a:t>
            </a:r>
            <a:endParaRPr b="1">
              <a:solidFill>
                <a:schemeClr val="dk1"/>
              </a:solidFill>
              <a:highlight>
                <a:schemeClr val="lt1"/>
              </a:highlight>
              <a:latin typeface="Quicksand"/>
              <a:ea typeface="Quicksand"/>
              <a:cs typeface="Quicksand"/>
              <a:sym typeface="Quicksand"/>
            </a:endParaRPr>
          </a:p>
        </p:txBody>
      </p:sp>
      <p:sp>
        <p:nvSpPr>
          <p:cNvPr id="1290" name="Google Shape;1290;p68"/>
          <p:cNvSpPr txBox="1"/>
          <p:nvPr/>
        </p:nvSpPr>
        <p:spPr>
          <a:xfrm flipH="1">
            <a:off x="4361125" y="2073150"/>
            <a:ext cx="4348200" cy="21036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None/>
            </a:pPr>
            <a:r>
              <a:rPr b="1" lang="en">
                <a:solidFill>
                  <a:schemeClr val="dk1"/>
                </a:solidFill>
                <a:highlight>
                  <a:schemeClr val="lt1"/>
                </a:highlight>
                <a:latin typeface="Quicksand"/>
                <a:ea typeface="Quicksand"/>
                <a:cs typeface="Quicksand"/>
                <a:sym typeface="Quicksand"/>
              </a:rPr>
              <a:t>Function having same name len() across different classes. The same len() function is used to calculate the length of the numeric list, string list and dictionary data types as well. </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600"/>
              </a:spcBef>
              <a:spcAft>
                <a:spcPts val="1600"/>
              </a:spcAft>
              <a:buNone/>
            </a:pPr>
            <a:r>
              <a:rPr b="1" lang="en">
                <a:solidFill>
                  <a:schemeClr val="dk1"/>
                </a:solidFill>
                <a:highlight>
                  <a:schemeClr val="lt1"/>
                </a:highlight>
                <a:latin typeface="Quicksand"/>
                <a:ea typeface="Quicksand"/>
                <a:cs typeface="Quicksand"/>
                <a:sym typeface="Quicksand"/>
              </a:rPr>
              <a:t>There are some functions in Python which are compatible to run with multiple data types.</a:t>
            </a:r>
            <a:endParaRPr b="1">
              <a:solidFill>
                <a:schemeClr val="dk1"/>
              </a:solidFill>
              <a:highlight>
                <a:schemeClr val="lt1"/>
              </a:highlight>
              <a:latin typeface="Quicksand"/>
              <a:ea typeface="Quicksand"/>
              <a:cs typeface="Quicksand"/>
              <a:sym typeface="Quicksand"/>
            </a:endParaRPr>
          </a:p>
        </p:txBody>
      </p:sp>
      <p:sp>
        <p:nvSpPr>
          <p:cNvPr id="1291" name="Google Shape;1291;p68"/>
          <p:cNvSpPr/>
          <p:nvPr/>
        </p:nvSpPr>
        <p:spPr>
          <a:xfrm>
            <a:off x="4933575" y="1192125"/>
            <a:ext cx="2236500" cy="655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sp>
        <p:nvSpPr>
          <p:cNvPr id="1292" name="Google Shape;1292;p68"/>
          <p:cNvSpPr txBox="1"/>
          <p:nvPr/>
        </p:nvSpPr>
        <p:spPr>
          <a:xfrm>
            <a:off x="4853025" y="1217357"/>
            <a:ext cx="2400000" cy="572700"/>
          </a:xfrm>
          <a:prstGeom prst="rect">
            <a:avLst/>
          </a:prstGeom>
          <a:noFill/>
          <a:ln>
            <a:noFill/>
          </a:ln>
        </p:spPr>
        <p:txBody>
          <a:bodyPr anchorCtr="0" anchor="ctr" bIns="0" lIns="7200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What is Polymorphic</a:t>
            </a:r>
            <a:endParaRPr sz="2200">
              <a:solidFill>
                <a:srgbClr val="FFFFFF"/>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len() function?</a:t>
            </a:r>
            <a:endParaRPr sz="2200">
              <a:solidFill>
                <a:srgbClr val="FFFFFF"/>
              </a:solidFill>
              <a:latin typeface="Bebas Neue"/>
              <a:ea typeface="Bebas Neue"/>
              <a:cs typeface="Bebas Neue"/>
              <a:sym typeface="Bebas Neue"/>
            </a:endParaRPr>
          </a:p>
        </p:txBody>
      </p:sp>
      <p:pic>
        <p:nvPicPr>
          <p:cNvPr id="1293" name="Google Shape;1293;p68"/>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69"/>
          <p:cNvGrpSpPr/>
          <p:nvPr/>
        </p:nvGrpSpPr>
        <p:grpSpPr>
          <a:xfrm>
            <a:off x="7631947" y="671363"/>
            <a:ext cx="636814" cy="120078"/>
            <a:chOff x="8209059" y="198000"/>
            <a:chExt cx="636814" cy="120078"/>
          </a:xfrm>
        </p:grpSpPr>
        <p:sp>
          <p:nvSpPr>
            <p:cNvPr id="1299" name="Google Shape;1299;p6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2" name="Google Shape;1302;p6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03" name="Google Shape;1303;p69"/>
          <p:cNvGrpSpPr/>
          <p:nvPr/>
        </p:nvGrpSpPr>
        <p:grpSpPr>
          <a:xfrm>
            <a:off x="7631947" y="671363"/>
            <a:ext cx="636814" cy="120078"/>
            <a:chOff x="8209059" y="198000"/>
            <a:chExt cx="636814" cy="120078"/>
          </a:xfrm>
        </p:grpSpPr>
        <p:sp>
          <p:nvSpPr>
            <p:cNvPr id="1304" name="Google Shape;1304;p6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6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7" name="Google Shape;1307;p6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600">
                <a:solidFill>
                  <a:srgbClr val="011635"/>
                </a:solidFill>
                <a:latin typeface="Bebas Neue"/>
                <a:ea typeface="Bebas Neue"/>
                <a:cs typeface="Bebas Neue"/>
                <a:sym typeface="Bebas Neue"/>
              </a:rPr>
              <a:t>In-built Function overloading</a:t>
            </a:r>
            <a:endParaRPr sz="3600">
              <a:solidFill>
                <a:srgbClr val="011635"/>
              </a:solidFill>
              <a:latin typeface="Bebas Neue"/>
              <a:ea typeface="Bebas Neue"/>
              <a:cs typeface="Bebas Neue"/>
              <a:sym typeface="Bebas Neue"/>
            </a:endParaRPr>
          </a:p>
        </p:txBody>
      </p:sp>
      <p:sp>
        <p:nvSpPr>
          <p:cNvPr id="1308" name="Google Shape;1308;p69"/>
          <p:cNvSpPr/>
          <p:nvPr/>
        </p:nvSpPr>
        <p:spPr>
          <a:xfrm>
            <a:off x="3896100" y="11800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9"/>
          <p:cNvSpPr txBox="1"/>
          <p:nvPr/>
        </p:nvSpPr>
        <p:spPr>
          <a:xfrm>
            <a:off x="3955235" y="12490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310" name="Google Shape;1310;p69"/>
          <p:cNvSpPr txBox="1"/>
          <p:nvPr/>
        </p:nvSpPr>
        <p:spPr>
          <a:xfrm>
            <a:off x="714800" y="1728600"/>
            <a:ext cx="4107900" cy="310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300">
                <a:solidFill>
                  <a:srgbClr val="008000"/>
                </a:solidFill>
                <a:highlight>
                  <a:srgbClr val="FFFFFE"/>
                </a:highlight>
                <a:latin typeface="Quicksand"/>
                <a:ea typeface="Quicksand"/>
                <a:cs typeface="Quicksand"/>
                <a:sym typeface="Quicksand"/>
              </a:rPr>
              <a:t>#Function Overloading</a:t>
            </a:r>
            <a:endParaRPr b="1" sz="13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008000"/>
                </a:solidFill>
                <a:highlight>
                  <a:srgbClr val="FFFFFE"/>
                </a:highlight>
                <a:latin typeface="Quicksand"/>
                <a:ea typeface="Quicksand"/>
                <a:cs typeface="Quicksand"/>
                <a:sym typeface="Quicksand"/>
              </a:rPr>
              <a:t>#len() function works well with list, string, dictionary data types</a:t>
            </a:r>
            <a:endParaRPr b="1" sz="13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795E26"/>
                </a:solidFill>
                <a:highlight>
                  <a:srgbClr val="FFFFFE"/>
                </a:highlight>
                <a:latin typeface="Quicksand"/>
                <a:ea typeface="Quicksand"/>
                <a:cs typeface="Quicksand"/>
                <a:sym typeface="Quicksand"/>
              </a:rPr>
              <a:t>print</a:t>
            </a:r>
            <a:r>
              <a:rPr b="1" lang="en" sz="1300">
                <a:solidFill>
                  <a:schemeClr val="dk1"/>
                </a:solidFill>
                <a:highlight>
                  <a:srgbClr val="FFFFFE"/>
                </a:highlight>
                <a:latin typeface="Quicksand"/>
                <a:ea typeface="Quicksand"/>
                <a:cs typeface="Quicksand"/>
                <a:sym typeface="Quicksand"/>
              </a:rPr>
              <a:t>(</a:t>
            </a:r>
            <a:r>
              <a:rPr b="1" lang="en" sz="1300">
                <a:solidFill>
                  <a:srgbClr val="795E26"/>
                </a:solidFill>
                <a:highlight>
                  <a:srgbClr val="FFFFFE"/>
                </a:highlight>
                <a:latin typeface="Quicksand"/>
                <a:ea typeface="Quicksand"/>
                <a:cs typeface="Quicksand"/>
                <a:sym typeface="Quicksand"/>
              </a:rPr>
              <a:t>len</a:t>
            </a:r>
            <a:r>
              <a:rPr b="1" lang="en" sz="1300">
                <a:solidFill>
                  <a:schemeClr val="dk1"/>
                </a:solidFill>
                <a:highlight>
                  <a:srgbClr val="FFFFFE"/>
                </a:highlight>
                <a:latin typeface="Quicksand"/>
                <a:ea typeface="Quicksand"/>
                <a:cs typeface="Quicksand"/>
                <a:sym typeface="Quicksand"/>
              </a:rPr>
              <a:t>([</a:t>
            </a:r>
            <a:r>
              <a:rPr b="1" lang="en" sz="1300">
                <a:solidFill>
                  <a:srgbClr val="A31515"/>
                </a:solidFill>
                <a:highlight>
                  <a:srgbClr val="FFFFFE"/>
                </a:highlight>
                <a:latin typeface="Quicksand"/>
                <a:ea typeface="Quicksand"/>
                <a:cs typeface="Quicksand"/>
                <a:sym typeface="Quicksand"/>
              </a:rPr>
              <a:t>"Python"</a:t>
            </a:r>
            <a:r>
              <a:rPr b="1" lang="en" sz="1300">
                <a:solidFill>
                  <a:schemeClr val="dk1"/>
                </a:solidFill>
                <a:highlight>
                  <a:srgbClr val="FFFFFE"/>
                </a:highlight>
                <a:latin typeface="Quicksand"/>
                <a:ea typeface="Quicksand"/>
                <a:cs typeface="Quicksand"/>
                <a:sym typeface="Quicksand"/>
              </a:rPr>
              <a:t>, </a:t>
            </a:r>
            <a:r>
              <a:rPr b="1" lang="en" sz="1300">
                <a:solidFill>
                  <a:srgbClr val="A31515"/>
                </a:solidFill>
                <a:highlight>
                  <a:srgbClr val="FFFFFE"/>
                </a:highlight>
                <a:latin typeface="Quicksand"/>
                <a:ea typeface="Quicksand"/>
                <a:cs typeface="Quicksand"/>
                <a:sym typeface="Quicksand"/>
              </a:rPr>
              <a:t>"R"</a:t>
            </a:r>
            <a:r>
              <a:rPr b="1" lang="en" sz="1300">
                <a:solidFill>
                  <a:schemeClr val="dk1"/>
                </a:solidFill>
                <a:highlight>
                  <a:srgbClr val="FFFFFE"/>
                </a:highlight>
                <a:latin typeface="Quicksand"/>
                <a:ea typeface="Quicksand"/>
                <a:cs typeface="Quicksand"/>
                <a:sym typeface="Quicksand"/>
              </a:rPr>
              <a:t>, </a:t>
            </a:r>
            <a:r>
              <a:rPr b="1" lang="en" sz="1300">
                <a:solidFill>
                  <a:srgbClr val="A31515"/>
                </a:solidFill>
                <a:highlight>
                  <a:srgbClr val="FFFFFE"/>
                </a:highlight>
                <a:latin typeface="Quicksand"/>
                <a:ea typeface="Quicksand"/>
                <a:cs typeface="Quicksand"/>
                <a:sym typeface="Quicksand"/>
              </a:rPr>
              <a:t>"Julia"</a:t>
            </a:r>
            <a:r>
              <a:rPr b="1" lang="en" sz="1300">
                <a:solidFill>
                  <a:schemeClr val="dk1"/>
                </a:solidFill>
                <a:highlight>
                  <a:srgbClr val="FFFFFE"/>
                </a:highlight>
                <a:latin typeface="Quicksand"/>
                <a:ea typeface="Quicksand"/>
                <a:cs typeface="Quicksand"/>
                <a:sym typeface="Quicksand"/>
              </a:rPr>
              <a:t>])) </a:t>
            </a:r>
            <a:endParaRPr b="1" sz="13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008000"/>
                </a:solidFill>
                <a:highlight>
                  <a:srgbClr val="FFFFFE"/>
                </a:highlight>
                <a:latin typeface="Quicksand"/>
                <a:ea typeface="Quicksand"/>
                <a:cs typeface="Quicksand"/>
                <a:sym typeface="Quicksand"/>
              </a:rPr>
              <a:t># returns 3 as result</a:t>
            </a:r>
            <a:endParaRPr b="1" sz="13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795E26"/>
                </a:solidFill>
                <a:highlight>
                  <a:srgbClr val="FFFFFE"/>
                </a:highlight>
                <a:latin typeface="Quicksand"/>
                <a:ea typeface="Quicksand"/>
                <a:cs typeface="Quicksand"/>
                <a:sym typeface="Quicksand"/>
              </a:rPr>
              <a:t>print</a:t>
            </a:r>
            <a:r>
              <a:rPr b="1" lang="en" sz="1300">
                <a:solidFill>
                  <a:schemeClr val="dk1"/>
                </a:solidFill>
                <a:highlight>
                  <a:srgbClr val="FFFFFE"/>
                </a:highlight>
                <a:latin typeface="Quicksand"/>
                <a:ea typeface="Quicksand"/>
                <a:cs typeface="Quicksand"/>
                <a:sym typeface="Quicksand"/>
              </a:rPr>
              <a:t>(</a:t>
            </a:r>
            <a:r>
              <a:rPr b="1" lang="en" sz="1300">
                <a:solidFill>
                  <a:srgbClr val="795E26"/>
                </a:solidFill>
                <a:highlight>
                  <a:srgbClr val="FFFFFE"/>
                </a:highlight>
                <a:latin typeface="Quicksand"/>
                <a:ea typeface="Quicksand"/>
                <a:cs typeface="Quicksand"/>
                <a:sym typeface="Quicksand"/>
              </a:rPr>
              <a:t>len</a:t>
            </a:r>
            <a:r>
              <a:rPr b="1" lang="en" sz="1300">
                <a:solidFill>
                  <a:schemeClr val="dk1"/>
                </a:solidFill>
                <a:highlight>
                  <a:srgbClr val="FFFFFE"/>
                </a:highlight>
                <a:latin typeface="Quicksand"/>
                <a:ea typeface="Quicksand"/>
                <a:cs typeface="Quicksand"/>
                <a:sym typeface="Quicksand"/>
              </a:rPr>
              <a:t>({</a:t>
            </a:r>
            <a:r>
              <a:rPr b="1" lang="en" sz="1300">
                <a:solidFill>
                  <a:srgbClr val="A31515"/>
                </a:solidFill>
                <a:highlight>
                  <a:srgbClr val="FFFFFE"/>
                </a:highlight>
                <a:latin typeface="Quicksand"/>
                <a:ea typeface="Quicksand"/>
                <a:cs typeface="Quicksand"/>
                <a:sym typeface="Quicksand"/>
              </a:rPr>
              <a:t>"Course"</a:t>
            </a:r>
            <a:r>
              <a:rPr b="1" lang="en" sz="1300">
                <a:solidFill>
                  <a:schemeClr val="dk1"/>
                </a:solidFill>
                <a:highlight>
                  <a:srgbClr val="FFFFFE"/>
                </a:highlight>
                <a:latin typeface="Quicksand"/>
                <a:ea typeface="Quicksand"/>
                <a:cs typeface="Quicksand"/>
                <a:sym typeface="Quicksand"/>
              </a:rPr>
              <a:t>: </a:t>
            </a:r>
            <a:r>
              <a:rPr b="1" lang="en" sz="1300">
                <a:solidFill>
                  <a:srgbClr val="A31515"/>
                </a:solidFill>
                <a:highlight>
                  <a:srgbClr val="FFFFFE"/>
                </a:highlight>
                <a:latin typeface="Quicksand"/>
                <a:ea typeface="Quicksand"/>
                <a:cs typeface="Quicksand"/>
                <a:sym typeface="Quicksand"/>
              </a:rPr>
              <a:t>"Python"</a:t>
            </a:r>
            <a:r>
              <a:rPr b="1" lang="en" sz="1300">
                <a:solidFill>
                  <a:schemeClr val="dk1"/>
                </a:solidFill>
                <a:highlight>
                  <a:srgbClr val="FFFFFE"/>
                </a:highlight>
                <a:latin typeface="Quicksand"/>
                <a:ea typeface="Quicksand"/>
                <a:cs typeface="Quicksand"/>
                <a:sym typeface="Quicksand"/>
              </a:rPr>
              <a:t>, </a:t>
            </a:r>
            <a:r>
              <a:rPr b="1" lang="en" sz="1300">
                <a:solidFill>
                  <a:srgbClr val="A31515"/>
                </a:solidFill>
                <a:highlight>
                  <a:srgbClr val="FFFFFE"/>
                </a:highlight>
                <a:latin typeface="Quicksand"/>
                <a:ea typeface="Quicksand"/>
                <a:cs typeface="Quicksand"/>
                <a:sym typeface="Quicksand"/>
              </a:rPr>
              <a:t>"Marks"</a:t>
            </a:r>
            <a:r>
              <a:rPr b="1" lang="en" sz="1300">
                <a:solidFill>
                  <a:schemeClr val="dk1"/>
                </a:solidFill>
                <a:highlight>
                  <a:srgbClr val="FFFFFE"/>
                </a:highlight>
                <a:latin typeface="Quicksand"/>
                <a:ea typeface="Quicksand"/>
                <a:cs typeface="Quicksand"/>
                <a:sym typeface="Quicksand"/>
              </a:rPr>
              <a:t>: </a:t>
            </a:r>
            <a:r>
              <a:rPr b="1" lang="en" sz="1300">
                <a:solidFill>
                  <a:srgbClr val="09885A"/>
                </a:solidFill>
                <a:highlight>
                  <a:srgbClr val="FFFFFE"/>
                </a:highlight>
                <a:latin typeface="Quicksand"/>
                <a:ea typeface="Quicksand"/>
                <a:cs typeface="Quicksand"/>
                <a:sym typeface="Quicksand"/>
              </a:rPr>
              <a:t>88</a:t>
            </a:r>
            <a:r>
              <a:rPr b="1" lang="en" sz="1300">
                <a:solidFill>
                  <a:schemeClr val="dk1"/>
                </a:solidFill>
                <a:highlight>
                  <a:srgbClr val="FFFFFE"/>
                </a:highlight>
                <a:latin typeface="Quicksand"/>
                <a:ea typeface="Quicksand"/>
                <a:cs typeface="Quicksand"/>
                <a:sym typeface="Quicksand"/>
              </a:rPr>
              <a:t>})) </a:t>
            </a:r>
            <a:endParaRPr b="1" sz="13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008000"/>
                </a:solidFill>
                <a:highlight>
                  <a:srgbClr val="FFFFFE"/>
                </a:highlight>
                <a:latin typeface="Quicksand"/>
                <a:ea typeface="Quicksand"/>
                <a:cs typeface="Quicksand"/>
                <a:sym typeface="Quicksand"/>
              </a:rPr>
              <a:t># returns 2 as result</a:t>
            </a:r>
            <a:endParaRPr b="1" sz="13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795E26"/>
                </a:solidFill>
                <a:highlight>
                  <a:srgbClr val="FFFFFE"/>
                </a:highlight>
                <a:latin typeface="Quicksand"/>
                <a:ea typeface="Quicksand"/>
                <a:cs typeface="Quicksand"/>
                <a:sym typeface="Quicksand"/>
              </a:rPr>
              <a:t>print</a:t>
            </a:r>
            <a:r>
              <a:rPr b="1" lang="en" sz="1300">
                <a:solidFill>
                  <a:schemeClr val="dk1"/>
                </a:solidFill>
                <a:highlight>
                  <a:srgbClr val="FFFFFE"/>
                </a:highlight>
                <a:latin typeface="Quicksand"/>
                <a:ea typeface="Quicksand"/>
                <a:cs typeface="Quicksand"/>
                <a:sym typeface="Quicksand"/>
              </a:rPr>
              <a:t>(</a:t>
            </a:r>
            <a:r>
              <a:rPr b="1" lang="en" sz="1300">
                <a:solidFill>
                  <a:srgbClr val="795E26"/>
                </a:solidFill>
                <a:highlight>
                  <a:srgbClr val="FFFFFE"/>
                </a:highlight>
                <a:latin typeface="Quicksand"/>
                <a:ea typeface="Quicksand"/>
                <a:cs typeface="Quicksand"/>
                <a:sym typeface="Quicksand"/>
              </a:rPr>
              <a:t>len</a:t>
            </a:r>
            <a:r>
              <a:rPr b="1" lang="en" sz="1300">
                <a:solidFill>
                  <a:schemeClr val="dk1"/>
                </a:solidFill>
                <a:highlight>
                  <a:srgbClr val="FFFFFE"/>
                </a:highlight>
                <a:latin typeface="Quicksand"/>
                <a:ea typeface="Quicksand"/>
                <a:cs typeface="Quicksand"/>
                <a:sym typeface="Quicksand"/>
              </a:rPr>
              <a:t>(</a:t>
            </a:r>
            <a:r>
              <a:rPr b="1" lang="en" sz="1300">
                <a:solidFill>
                  <a:srgbClr val="A31515"/>
                </a:solidFill>
                <a:highlight>
                  <a:srgbClr val="FFFFFE"/>
                </a:highlight>
                <a:latin typeface="Quicksand"/>
                <a:ea typeface="Quicksand"/>
                <a:cs typeface="Quicksand"/>
                <a:sym typeface="Quicksand"/>
              </a:rPr>
              <a:t>"Python"</a:t>
            </a:r>
            <a:r>
              <a:rPr b="1" lang="en" sz="1300">
                <a:solidFill>
                  <a:schemeClr val="dk1"/>
                </a:solidFill>
                <a:highlight>
                  <a:srgbClr val="FFFFFE"/>
                </a:highlight>
                <a:latin typeface="Quicksand"/>
                <a:ea typeface="Quicksand"/>
                <a:cs typeface="Quicksand"/>
                <a:sym typeface="Quicksand"/>
              </a:rPr>
              <a:t>))      </a:t>
            </a:r>
            <a:endParaRPr b="1" sz="13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008000"/>
                </a:solidFill>
                <a:highlight>
                  <a:srgbClr val="FFFFFE"/>
                </a:highlight>
                <a:latin typeface="Quicksand"/>
                <a:ea typeface="Quicksand"/>
                <a:cs typeface="Quicksand"/>
                <a:sym typeface="Quicksand"/>
              </a:rPr>
              <a:t># returns 6 as result</a:t>
            </a:r>
            <a:endParaRPr b="1" sz="13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rgbClr val="795E26"/>
                </a:solidFill>
                <a:highlight>
                  <a:srgbClr val="FFFFFE"/>
                </a:highlight>
                <a:latin typeface="Quicksand"/>
                <a:ea typeface="Quicksand"/>
                <a:cs typeface="Quicksand"/>
                <a:sym typeface="Quicksand"/>
              </a:rPr>
              <a:t>print</a:t>
            </a:r>
            <a:r>
              <a:rPr b="1" lang="en" sz="1300">
                <a:solidFill>
                  <a:schemeClr val="dk1"/>
                </a:solidFill>
                <a:highlight>
                  <a:srgbClr val="FFFFFE"/>
                </a:highlight>
                <a:latin typeface="Quicksand"/>
                <a:ea typeface="Quicksand"/>
                <a:cs typeface="Quicksand"/>
                <a:sym typeface="Quicksand"/>
              </a:rPr>
              <a:t>(</a:t>
            </a:r>
            <a:r>
              <a:rPr b="1" lang="en" sz="1300">
                <a:solidFill>
                  <a:srgbClr val="795E26"/>
                </a:solidFill>
                <a:highlight>
                  <a:srgbClr val="FFFFFE"/>
                </a:highlight>
                <a:latin typeface="Quicksand"/>
                <a:ea typeface="Quicksand"/>
                <a:cs typeface="Quicksand"/>
                <a:sym typeface="Quicksand"/>
              </a:rPr>
              <a:t>len</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11</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22</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33</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44</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45</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34</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230</a:t>
            </a:r>
            <a:r>
              <a:rPr b="1" lang="en" sz="1300">
                <a:solidFill>
                  <a:schemeClr val="dk1"/>
                </a:solidFill>
                <a:highlight>
                  <a:srgbClr val="FFFFFE"/>
                </a:highlight>
                <a:latin typeface="Quicksand"/>
                <a:ea typeface="Quicksand"/>
                <a:cs typeface="Quicksand"/>
                <a:sym typeface="Quicksand"/>
              </a:rPr>
              <a:t>,</a:t>
            </a:r>
            <a:r>
              <a:rPr b="1" lang="en" sz="1300">
                <a:solidFill>
                  <a:srgbClr val="09885A"/>
                </a:solidFill>
                <a:highlight>
                  <a:srgbClr val="FFFFFE"/>
                </a:highlight>
                <a:latin typeface="Quicksand"/>
                <a:ea typeface="Quicksand"/>
                <a:cs typeface="Quicksand"/>
                <a:sym typeface="Quicksand"/>
              </a:rPr>
              <a:t>142</a:t>
            </a:r>
            <a:r>
              <a:rPr b="1" lang="en" sz="1300">
                <a:solidFill>
                  <a:schemeClr val="dk1"/>
                </a:solidFill>
                <a:highlight>
                  <a:srgbClr val="FFFFFE"/>
                </a:highlight>
                <a:latin typeface="Quicksand"/>
                <a:ea typeface="Quicksand"/>
                <a:cs typeface="Quicksand"/>
                <a:sym typeface="Quicksand"/>
              </a:rPr>
              <a:t>]))    </a:t>
            </a:r>
            <a:endParaRPr b="1" sz="13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300">
                <a:solidFill>
                  <a:schemeClr val="dk1"/>
                </a:solidFill>
                <a:highlight>
                  <a:srgbClr val="FFFFFE"/>
                </a:highlight>
                <a:latin typeface="Quicksand"/>
                <a:ea typeface="Quicksand"/>
                <a:cs typeface="Quicksand"/>
                <a:sym typeface="Quicksand"/>
              </a:rPr>
              <a:t> </a:t>
            </a:r>
            <a:r>
              <a:rPr b="1" lang="en" sz="1300">
                <a:solidFill>
                  <a:srgbClr val="008000"/>
                </a:solidFill>
                <a:highlight>
                  <a:srgbClr val="FFFFFE"/>
                </a:highlight>
                <a:latin typeface="Quicksand"/>
                <a:ea typeface="Quicksand"/>
                <a:cs typeface="Quicksand"/>
                <a:sym typeface="Quicksand"/>
              </a:rPr>
              <a:t># returns 8 as result</a:t>
            </a:r>
            <a:endParaRPr b="1" sz="1200">
              <a:solidFill>
                <a:srgbClr val="008000"/>
              </a:solidFill>
              <a:highlight>
                <a:srgbClr val="FFFFFE"/>
              </a:highlight>
              <a:latin typeface="Quicksand"/>
              <a:ea typeface="Quicksand"/>
              <a:cs typeface="Quicksand"/>
              <a:sym typeface="Quicksand"/>
            </a:endParaRPr>
          </a:p>
        </p:txBody>
      </p:sp>
      <p:sp>
        <p:nvSpPr>
          <p:cNvPr id="1311" name="Google Shape;1311;p69"/>
          <p:cNvSpPr/>
          <p:nvPr/>
        </p:nvSpPr>
        <p:spPr>
          <a:xfrm>
            <a:off x="6819600" y="1924000"/>
            <a:ext cx="958500" cy="17187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312" name="Google Shape;1312;p69"/>
          <p:cNvSpPr txBox="1"/>
          <p:nvPr/>
        </p:nvSpPr>
        <p:spPr>
          <a:xfrm>
            <a:off x="6914300" y="2075457"/>
            <a:ext cx="863700" cy="144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chemeClr val="lt1"/>
                </a:solidFill>
                <a:latin typeface="Quicksand"/>
                <a:ea typeface="Quicksand"/>
                <a:cs typeface="Quicksand"/>
                <a:sym typeface="Quicksand"/>
              </a:rPr>
              <a:t>Output</a:t>
            </a:r>
            <a:endParaRPr b="1" sz="1300">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3</a:t>
            </a:r>
            <a:endParaRPr b="1">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2</a:t>
            </a:r>
            <a:endParaRPr b="1">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6</a:t>
            </a:r>
            <a:endParaRPr b="1">
              <a:solidFill>
                <a:schemeClr val="lt1"/>
              </a:solidFill>
              <a:latin typeface="Quicksand"/>
              <a:ea typeface="Quicksand"/>
              <a:cs typeface="Quicksand"/>
              <a:sym typeface="Quicksand"/>
            </a:endParaRPr>
          </a:p>
          <a:p>
            <a:pPr indent="0" lvl="0" marL="0" rtl="0" algn="l">
              <a:lnSpc>
                <a:spcPct val="115000"/>
              </a:lnSpc>
              <a:spcBef>
                <a:spcPts val="0"/>
              </a:spcBef>
              <a:spcAft>
                <a:spcPts val="0"/>
              </a:spcAft>
              <a:buNone/>
            </a:pPr>
            <a:r>
              <a:rPr b="1" lang="en">
                <a:solidFill>
                  <a:schemeClr val="lt1"/>
                </a:solidFill>
                <a:latin typeface="Quicksand"/>
                <a:ea typeface="Quicksand"/>
                <a:cs typeface="Quicksand"/>
                <a:sym typeface="Quicksand"/>
              </a:rPr>
              <a:t>8</a:t>
            </a:r>
            <a:endParaRPr b="1">
              <a:solidFill>
                <a:schemeClr val="lt1"/>
              </a:solidFill>
              <a:latin typeface="Quicksand"/>
              <a:ea typeface="Quicksand"/>
              <a:cs typeface="Quicksand"/>
              <a:sym typeface="Quicksan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grpSp>
        <p:nvGrpSpPr>
          <p:cNvPr id="1317" name="Google Shape;1317;p70"/>
          <p:cNvGrpSpPr/>
          <p:nvPr/>
        </p:nvGrpSpPr>
        <p:grpSpPr>
          <a:xfrm>
            <a:off x="7631947" y="671363"/>
            <a:ext cx="636814" cy="120078"/>
            <a:chOff x="8209059" y="198000"/>
            <a:chExt cx="636814" cy="120078"/>
          </a:xfrm>
        </p:grpSpPr>
        <p:sp>
          <p:nvSpPr>
            <p:cNvPr id="1318" name="Google Shape;1318;p7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1" name="Google Shape;1321;p7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22" name="Google Shape;1322;p70"/>
          <p:cNvGrpSpPr/>
          <p:nvPr/>
        </p:nvGrpSpPr>
        <p:grpSpPr>
          <a:xfrm>
            <a:off x="7631947" y="671363"/>
            <a:ext cx="636814" cy="120078"/>
            <a:chOff x="8209059" y="198000"/>
            <a:chExt cx="636814" cy="120078"/>
          </a:xfrm>
        </p:grpSpPr>
        <p:sp>
          <p:nvSpPr>
            <p:cNvPr id="1323" name="Google Shape;1323;p7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6" name="Google Shape;1326;p7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Method</a:t>
            </a:r>
            <a:r>
              <a:rPr lang="en" sz="3600">
                <a:solidFill>
                  <a:srgbClr val="011635"/>
                </a:solidFill>
                <a:latin typeface="Bebas Neue"/>
                <a:ea typeface="Bebas Neue"/>
                <a:cs typeface="Bebas Neue"/>
                <a:sym typeface="Bebas Neue"/>
              </a:rPr>
              <a:t> overloading</a:t>
            </a:r>
            <a:endParaRPr b="1">
              <a:solidFill>
                <a:schemeClr val="dk1"/>
              </a:solidFill>
              <a:highlight>
                <a:schemeClr val="lt1"/>
              </a:highlight>
              <a:latin typeface="Quicksand"/>
              <a:ea typeface="Quicksand"/>
              <a:cs typeface="Quicksand"/>
              <a:sym typeface="Quicksand"/>
            </a:endParaRPr>
          </a:p>
        </p:txBody>
      </p:sp>
      <p:sp>
        <p:nvSpPr>
          <p:cNvPr id="1327" name="Google Shape;1327;p70"/>
          <p:cNvSpPr txBox="1"/>
          <p:nvPr/>
        </p:nvSpPr>
        <p:spPr>
          <a:xfrm flipH="1">
            <a:off x="4181425" y="1372450"/>
            <a:ext cx="4527900" cy="33222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The functionality of a Python method in the superclass can be changed by a subclass. It accomplishes this by redefining it.</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Method overriding is a feature of any object-oriented programming language that allows a subclass or child class to implement a method that is already implemented by one of its superclasses or parent classes. </a:t>
            </a:r>
            <a:endParaRPr b="1">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1400"/>
              </a:spcAft>
              <a:buNone/>
            </a:pPr>
            <a:r>
              <a:rPr b="1" lang="en">
                <a:solidFill>
                  <a:schemeClr val="dk1"/>
                </a:solidFill>
                <a:highlight>
                  <a:schemeClr val="lt1"/>
                </a:highlight>
                <a:latin typeface="Quicksand"/>
                <a:ea typeface="Quicksand"/>
                <a:cs typeface="Quicksand"/>
                <a:sym typeface="Quicksand"/>
              </a:rPr>
              <a:t>A  method in a subclass is said to override a method in its super-class if it has the same name, parameters or signature, and return type(or sub-type) as the method in the super-class.</a:t>
            </a:r>
            <a:endParaRPr b="1">
              <a:solidFill>
                <a:schemeClr val="dk1"/>
              </a:solidFill>
              <a:highlight>
                <a:schemeClr val="lt1"/>
              </a:highlight>
              <a:latin typeface="Quicksand"/>
              <a:ea typeface="Quicksand"/>
              <a:cs typeface="Quicksand"/>
              <a:sym typeface="Quicksand"/>
            </a:endParaRPr>
          </a:p>
        </p:txBody>
      </p:sp>
      <p:pic>
        <p:nvPicPr>
          <p:cNvPr id="1328" name="Google Shape;1328;p70"/>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71"/>
          <p:cNvSpPr/>
          <p:nvPr/>
        </p:nvSpPr>
        <p:spPr>
          <a:xfrm>
            <a:off x="1457775" y="496500"/>
            <a:ext cx="61227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34" name="Google Shape;1334;p71"/>
          <p:cNvGrpSpPr/>
          <p:nvPr/>
        </p:nvGrpSpPr>
        <p:grpSpPr>
          <a:xfrm>
            <a:off x="6793747" y="671363"/>
            <a:ext cx="636814" cy="120078"/>
            <a:chOff x="8209059" y="198000"/>
            <a:chExt cx="636814" cy="120078"/>
          </a:xfrm>
        </p:grpSpPr>
        <p:sp>
          <p:nvSpPr>
            <p:cNvPr id="1335" name="Google Shape;1335;p7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8" name="Google Shape;1338;p71"/>
          <p:cNvSpPr txBox="1"/>
          <p:nvPr/>
        </p:nvSpPr>
        <p:spPr>
          <a:xfrm>
            <a:off x="9087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2500">
                <a:solidFill>
                  <a:srgbClr val="011635"/>
                </a:solidFill>
                <a:latin typeface="Bebas Neue"/>
                <a:ea typeface="Bebas Neue"/>
                <a:cs typeface="Bebas Neue"/>
                <a:sym typeface="Bebas Neue"/>
              </a:rPr>
              <a:t>Polymorphism in user-defined methods</a:t>
            </a:r>
            <a:endParaRPr sz="2500">
              <a:solidFill>
                <a:srgbClr val="011635"/>
              </a:solidFill>
              <a:latin typeface="Bebas Neue"/>
              <a:ea typeface="Bebas Neue"/>
              <a:cs typeface="Bebas Neue"/>
              <a:sym typeface="Bebas Neue"/>
            </a:endParaRPr>
          </a:p>
        </p:txBody>
      </p:sp>
      <p:sp>
        <p:nvSpPr>
          <p:cNvPr id="1339" name="Google Shape;1339;p71"/>
          <p:cNvSpPr/>
          <p:nvPr/>
        </p:nvSpPr>
        <p:spPr>
          <a:xfrm>
            <a:off x="3896100" y="15610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1"/>
          <p:cNvSpPr txBox="1"/>
          <p:nvPr/>
        </p:nvSpPr>
        <p:spPr>
          <a:xfrm>
            <a:off x="3955235" y="16300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341" name="Google Shape;1341;p71"/>
          <p:cNvSpPr txBox="1"/>
          <p:nvPr/>
        </p:nvSpPr>
        <p:spPr>
          <a:xfrm>
            <a:off x="714800" y="2033400"/>
            <a:ext cx="3351300" cy="3126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Rectangle:</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.l = int(</a:t>
            </a:r>
            <a:r>
              <a:rPr b="1" lang="en" sz="1200">
                <a:solidFill>
                  <a:srgbClr val="795E26"/>
                </a:solidFill>
                <a:highlight>
                  <a:srgbClr val="FFFFFE"/>
                </a:highlight>
                <a:latin typeface="Quicksand"/>
                <a:ea typeface="Quicksand"/>
                <a:cs typeface="Quicksand"/>
                <a:sym typeface="Quicksand"/>
              </a:rPr>
              <a:t>input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"Enter the base"</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.b = int(</a:t>
            </a:r>
            <a:r>
              <a:rPr b="1" lang="en" sz="1200">
                <a:solidFill>
                  <a:srgbClr val="795E26"/>
                </a:solidFill>
                <a:highlight>
                  <a:srgbClr val="FFFFFE"/>
                </a:highlight>
                <a:latin typeface="Quicksand"/>
                <a:ea typeface="Quicksand"/>
                <a:cs typeface="Quicksand"/>
                <a:sym typeface="Quicksand"/>
              </a:rPr>
              <a:t>input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"Enter the height"</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area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AF00DB"/>
                </a:solidFill>
                <a:highlight>
                  <a:srgbClr val="FFFFFE"/>
                </a:highlight>
                <a:latin typeface="Quicksand"/>
                <a:ea typeface="Quicksand"/>
                <a:cs typeface="Quicksand"/>
                <a:sym typeface="Quicksand"/>
              </a:rPr>
              <a:t>return</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.l *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.b</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0000FF"/>
                </a:solidFill>
                <a:highlight>
                  <a:srgbClr val="FFFFFE"/>
                </a:highlight>
                <a:latin typeface="Quicksand"/>
                <a:ea typeface="Quicksand"/>
                <a:cs typeface="Quicksand"/>
                <a:sym typeface="Quicksand"/>
              </a:rPr>
              <a:t>class</a:t>
            </a:r>
            <a:r>
              <a:rPr b="1" lang="en" sz="1200">
                <a:solidFill>
                  <a:schemeClr val="dk1"/>
                </a:solidFill>
                <a:highlight>
                  <a:srgbClr val="FFFFFE"/>
                </a:highlight>
                <a:latin typeface="Quicksand"/>
                <a:ea typeface="Quicksand"/>
                <a:cs typeface="Quicksand"/>
                <a:sym typeface="Quicksand"/>
              </a:rPr>
              <a:t> Square:</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__init__</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.s = int(</a:t>
            </a:r>
            <a:r>
              <a:rPr b="1" lang="en" sz="1200">
                <a:solidFill>
                  <a:srgbClr val="795E26"/>
                </a:solidFill>
                <a:highlight>
                  <a:srgbClr val="FFFFFE"/>
                </a:highlight>
                <a:latin typeface="Quicksand"/>
                <a:ea typeface="Quicksand"/>
                <a:cs typeface="Quicksand"/>
                <a:sym typeface="Quicksand"/>
              </a:rPr>
              <a:t>input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"Enter the side"</a:t>
            </a:r>
            <a:r>
              <a:rPr b="1" lang="en" sz="1200">
                <a:solidFill>
                  <a:schemeClr val="dk1"/>
                </a:solidFill>
                <a:highlight>
                  <a:srgbClr val="FFFFFE"/>
                </a:highlight>
                <a:latin typeface="Quicksand"/>
                <a:ea typeface="Quicksand"/>
                <a:cs typeface="Quicksand"/>
                <a:sym typeface="Quicksand"/>
              </a:rPr>
              <a:t>))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0000FF"/>
                </a:solidFill>
                <a:highlight>
                  <a:srgbClr val="FFFFFE"/>
                </a:highlight>
                <a:latin typeface="Quicksand"/>
                <a:ea typeface="Quicksand"/>
                <a:cs typeface="Quicksand"/>
                <a:sym typeface="Quicksand"/>
              </a:rPr>
              <a:t>def</a:t>
            </a:r>
            <a:r>
              <a:rPr b="1" lang="en" sz="1200">
                <a:solidFill>
                  <a:schemeClr val="dk1"/>
                </a:solidFill>
                <a:highlight>
                  <a:srgbClr val="FFFFFE"/>
                </a:highlight>
                <a:latin typeface="Quicksand"/>
                <a:ea typeface="Quicksand"/>
                <a:cs typeface="Quicksand"/>
                <a:sym typeface="Quicksand"/>
              </a:rPr>
              <a:t> </a:t>
            </a:r>
            <a:r>
              <a:rPr b="1" lang="en" sz="1200">
                <a:solidFill>
                  <a:srgbClr val="795E26"/>
                </a:solidFill>
                <a:highlight>
                  <a:srgbClr val="FFFFFE"/>
                </a:highlight>
                <a:latin typeface="Quicksand"/>
                <a:ea typeface="Quicksand"/>
                <a:cs typeface="Quicksand"/>
                <a:sym typeface="Quicksand"/>
              </a:rPr>
              <a:t>area</a:t>
            </a:r>
            <a:r>
              <a:rPr b="1" lang="en" sz="1200">
                <a:solidFill>
                  <a:schemeClr val="dk1"/>
                </a:solidFill>
                <a:highlight>
                  <a:srgbClr val="FFFFFE"/>
                </a:highlight>
                <a:latin typeface="Quicksand"/>
                <a:ea typeface="Quicksand"/>
                <a:cs typeface="Quicksand"/>
                <a:sym typeface="Quicksand"/>
              </a:rPr>
              <a:t>(</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r>
              <a:rPr b="1" lang="en" sz="1200">
                <a:solidFill>
                  <a:srgbClr val="AF00DB"/>
                </a:solidFill>
                <a:highlight>
                  <a:srgbClr val="FFFFFE"/>
                </a:highlight>
                <a:latin typeface="Quicksand"/>
                <a:ea typeface="Quicksand"/>
                <a:cs typeface="Quicksand"/>
                <a:sym typeface="Quicksand"/>
              </a:rPr>
              <a:t>return</a:t>
            </a:r>
            <a:r>
              <a:rPr b="1" lang="en" sz="1200">
                <a:solidFill>
                  <a:schemeClr val="dk1"/>
                </a:solidFill>
                <a:highlight>
                  <a:srgbClr val="FFFFFE"/>
                </a:highlight>
                <a:latin typeface="Quicksand"/>
                <a:ea typeface="Quicksand"/>
                <a:cs typeface="Quicksand"/>
                <a:sym typeface="Quicksand"/>
              </a:rPr>
              <a:t> </a:t>
            </a:r>
            <a:r>
              <a:rPr b="1" lang="en" sz="1200">
                <a:solidFill>
                  <a:srgbClr val="001080"/>
                </a:solidFill>
                <a:highlight>
                  <a:srgbClr val="FFFFFE"/>
                </a:highlight>
                <a:latin typeface="Quicksand"/>
                <a:ea typeface="Quicksand"/>
                <a:cs typeface="Quicksand"/>
                <a:sym typeface="Quicksand"/>
              </a:rPr>
              <a:t>self</a:t>
            </a:r>
            <a:r>
              <a:rPr b="1" lang="en" sz="1200">
                <a:solidFill>
                  <a:schemeClr val="dk1"/>
                </a:solidFill>
                <a:highlight>
                  <a:srgbClr val="FFFFFE"/>
                </a:highlight>
                <a:latin typeface="Quicksand"/>
                <a:ea typeface="Quicksand"/>
                <a:cs typeface="Quicksand"/>
                <a:sym typeface="Quicksand"/>
              </a:rPr>
              <a:t>.s ** </a:t>
            </a:r>
            <a:r>
              <a:rPr b="1" lang="en" sz="1200">
                <a:solidFill>
                  <a:srgbClr val="09885A"/>
                </a:solidFill>
                <a:highlight>
                  <a:srgbClr val="FFFFFE"/>
                </a:highlight>
                <a:latin typeface="Quicksand"/>
                <a:ea typeface="Quicksand"/>
                <a:cs typeface="Quicksand"/>
                <a:sym typeface="Quicksand"/>
              </a:rPr>
              <a:t>2</a:t>
            </a:r>
            <a:endParaRPr b="1" sz="1200">
              <a:solidFill>
                <a:srgbClr val="0000FF"/>
              </a:solidFill>
              <a:highlight>
                <a:srgbClr val="FFFFFE"/>
              </a:highlight>
              <a:latin typeface="Quicksand"/>
              <a:ea typeface="Quicksand"/>
              <a:cs typeface="Quicksand"/>
              <a:sym typeface="Quicksand"/>
            </a:endParaRPr>
          </a:p>
        </p:txBody>
      </p:sp>
      <p:sp>
        <p:nvSpPr>
          <p:cNvPr id="1342" name="Google Shape;1342;p71"/>
          <p:cNvSpPr/>
          <p:nvPr/>
        </p:nvSpPr>
        <p:spPr>
          <a:xfrm>
            <a:off x="6128225" y="3784625"/>
            <a:ext cx="2202900" cy="1282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343" name="Google Shape;1343;p71"/>
          <p:cNvSpPr txBox="1"/>
          <p:nvPr/>
        </p:nvSpPr>
        <p:spPr>
          <a:xfrm>
            <a:off x="6215886" y="3728650"/>
            <a:ext cx="2202900" cy="138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base 5</a:t>
            </a:r>
            <a:endParaRPr b="1" sz="1050">
              <a:solidFill>
                <a:schemeClr val="accent2"/>
              </a:solidFill>
              <a:highlight>
                <a:schemeClr val="lt1"/>
              </a:highlight>
              <a:latin typeface="Oswald"/>
              <a:ea typeface="Oswald"/>
              <a:cs typeface="Oswald"/>
              <a:sym typeface="Oswal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height 6</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side 4</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Area of rectangle is:  30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Area of square is:  16</a:t>
            </a:r>
            <a:endParaRPr b="1" sz="1200">
              <a:solidFill>
                <a:schemeClr val="lt1"/>
              </a:solidFill>
              <a:latin typeface="Quicksand"/>
              <a:ea typeface="Quicksand"/>
              <a:cs typeface="Quicksand"/>
              <a:sym typeface="Quicksand"/>
            </a:endParaRPr>
          </a:p>
        </p:txBody>
      </p:sp>
      <p:sp>
        <p:nvSpPr>
          <p:cNvPr id="1344" name="Google Shape;1344;p71"/>
          <p:cNvSpPr txBox="1"/>
          <p:nvPr/>
        </p:nvSpPr>
        <p:spPr>
          <a:xfrm>
            <a:off x="908700" y="993225"/>
            <a:ext cx="7436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300">
                <a:solidFill>
                  <a:schemeClr val="dk1"/>
                </a:solidFill>
                <a:highlight>
                  <a:schemeClr val="lt1"/>
                </a:highlight>
                <a:latin typeface="Quicksand"/>
                <a:ea typeface="Quicksand"/>
                <a:cs typeface="Quicksand"/>
                <a:sym typeface="Quicksand"/>
              </a:rPr>
              <a:t>The method area()  is called polymorphism. In both of the classes Rectangle and Square the user-defined function area() is used. </a:t>
            </a:r>
            <a:endParaRPr b="1" sz="1300">
              <a:solidFill>
                <a:schemeClr val="dk1"/>
              </a:solidFill>
              <a:highlight>
                <a:schemeClr val="lt1"/>
              </a:highlight>
              <a:latin typeface="Quicksand"/>
              <a:ea typeface="Quicksand"/>
              <a:cs typeface="Quicksand"/>
              <a:sym typeface="Quicksand"/>
            </a:endParaRPr>
          </a:p>
        </p:txBody>
      </p:sp>
      <p:sp>
        <p:nvSpPr>
          <p:cNvPr id="1345" name="Google Shape;1345;p71"/>
          <p:cNvSpPr txBox="1"/>
          <p:nvPr/>
        </p:nvSpPr>
        <p:spPr>
          <a:xfrm>
            <a:off x="5935350" y="1881000"/>
            <a:ext cx="2333400" cy="187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#Driver Code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rec = Rectangle()</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squ = Square()</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"Area of rectangle is: "</a:t>
            </a:r>
            <a:r>
              <a:rPr b="1" lang="en" sz="1200">
                <a:solidFill>
                  <a:schemeClr val="dk1"/>
                </a:solidFill>
                <a:highlight>
                  <a:srgbClr val="FFFFFE"/>
                </a:highlight>
                <a:latin typeface="Quicksand"/>
                <a:ea typeface="Quicksand"/>
                <a:cs typeface="Quicksand"/>
                <a:sym typeface="Quicksand"/>
              </a:rPr>
              <a:t>, rec.area())</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rgbClr val="795E26"/>
                </a:solidFill>
                <a:highlight>
                  <a:srgbClr val="FFFFFE"/>
                </a:highlight>
                <a:latin typeface="Quicksand"/>
                <a:ea typeface="Quicksand"/>
                <a:cs typeface="Quicksand"/>
                <a:sym typeface="Quicksand"/>
              </a:rPr>
              <a:t>print</a:t>
            </a:r>
            <a:r>
              <a:rPr b="1" lang="en" sz="1200">
                <a:solidFill>
                  <a:schemeClr val="dk1"/>
                </a:solidFill>
                <a:highlight>
                  <a:srgbClr val="FFFFFE"/>
                </a:highlight>
                <a:latin typeface="Quicksand"/>
                <a:ea typeface="Quicksand"/>
                <a:cs typeface="Quicksand"/>
                <a:sym typeface="Quicksand"/>
              </a:rPr>
              <a:t>(</a:t>
            </a:r>
            <a:r>
              <a:rPr b="1" lang="en" sz="1200">
                <a:solidFill>
                  <a:srgbClr val="A31515"/>
                </a:solidFill>
                <a:highlight>
                  <a:srgbClr val="FFFFFE"/>
                </a:highlight>
                <a:latin typeface="Quicksand"/>
                <a:ea typeface="Quicksand"/>
                <a:cs typeface="Quicksand"/>
                <a:sym typeface="Quicksand"/>
              </a:rPr>
              <a:t>"Area of square is: "</a:t>
            </a:r>
            <a:r>
              <a:rPr b="1" lang="en" sz="1200">
                <a:solidFill>
                  <a:schemeClr val="dk1"/>
                </a:solidFill>
                <a:highlight>
                  <a:srgbClr val="FFFFFE"/>
                </a:highlight>
                <a:latin typeface="Quicksand"/>
                <a:ea typeface="Quicksand"/>
                <a:cs typeface="Quicksand"/>
                <a:sym typeface="Quicksand"/>
              </a:rPr>
              <a:t>, squ.area())</a:t>
            </a:r>
            <a:endParaRPr b="1" sz="1200">
              <a:solidFill>
                <a:srgbClr val="008000"/>
              </a:solidFill>
              <a:highlight>
                <a:srgbClr val="FFFFFE"/>
              </a:highlight>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6794175" y="2776688"/>
            <a:ext cx="1975500" cy="1200600"/>
          </a:xfrm>
          <a:prstGeom prst="rect">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6794175" y="1271200"/>
            <a:ext cx="1975500" cy="1200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8"/>
          <p:cNvGrpSpPr/>
          <p:nvPr/>
        </p:nvGrpSpPr>
        <p:grpSpPr>
          <a:xfrm>
            <a:off x="7631947" y="671363"/>
            <a:ext cx="636814" cy="120078"/>
            <a:chOff x="8209059" y="198000"/>
            <a:chExt cx="636814" cy="120078"/>
          </a:xfrm>
        </p:grpSpPr>
        <p:sp>
          <p:nvSpPr>
            <p:cNvPr id="162" name="Google Shape;162;p1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1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18"/>
          <p:cNvGrpSpPr/>
          <p:nvPr/>
        </p:nvGrpSpPr>
        <p:grpSpPr>
          <a:xfrm>
            <a:off x="7631947" y="671363"/>
            <a:ext cx="636814" cy="120078"/>
            <a:chOff x="8209059" y="198000"/>
            <a:chExt cx="636814" cy="120078"/>
          </a:xfrm>
        </p:grpSpPr>
        <p:sp>
          <p:nvSpPr>
            <p:cNvPr id="167" name="Google Shape;167;p1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1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Python Class</a:t>
            </a:r>
            <a:endParaRPr b="0" i="0" sz="3600" u="none" cap="none" strike="noStrike">
              <a:solidFill>
                <a:srgbClr val="011635"/>
              </a:solidFill>
              <a:latin typeface="Bebas Neue"/>
              <a:ea typeface="Bebas Neue"/>
              <a:cs typeface="Bebas Neue"/>
              <a:sym typeface="Bebas Neue"/>
            </a:endParaRPr>
          </a:p>
        </p:txBody>
      </p:sp>
      <p:sp>
        <p:nvSpPr>
          <p:cNvPr id="171" name="Google Shape;171;p18"/>
          <p:cNvSpPr txBox="1"/>
          <p:nvPr/>
        </p:nvSpPr>
        <p:spPr>
          <a:xfrm>
            <a:off x="6414525" y="1696713"/>
            <a:ext cx="151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Quicksand"/>
                <a:ea typeface="Quicksand"/>
                <a:cs typeface="Quicksand"/>
                <a:sym typeface="Quicksand"/>
              </a:rPr>
              <a:t>Swift</a:t>
            </a:r>
            <a:endParaRPr b="1" sz="1600">
              <a:solidFill>
                <a:schemeClr val="lt1"/>
              </a:solidFill>
              <a:latin typeface="Quicksand"/>
              <a:ea typeface="Quicksand"/>
              <a:cs typeface="Quicksand"/>
              <a:sym typeface="Quicksand"/>
            </a:endParaRPr>
          </a:p>
        </p:txBody>
      </p:sp>
      <p:sp>
        <p:nvSpPr>
          <p:cNvPr id="172" name="Google Shape;172;p18"/>
          <p:cNvSpPr txBox="1"/>
          <p:nvPr/>
        </p:nvSpPr>
        <p:spPr>
          <a:xfrm>
            <a:off x="6557775" y="3161450"/>
            <a:ext cx="122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Quicksand"/>
                <a:ea typeface="Quicksand"/>
                <a:cs typeface="Quicksand"/>
                <a:sym typeface="Quicksand"/>
              </a:rPr>
              <a:t>Xylo</a:t>
            </a:r>
            <a:endParaRPr b="1" sz="1600">
              <a:solidFill>
                <a:schemeClr val="lt1"/>
              </a:solidFill>
              <a:latin typeface="Quicksand"/>
              <a:ea typeface="Quicksand"/>
              <a:cs typeface="Quicksand"/>
              <a:sym typeface="Quicksand"/>
            </a:endParaRPr>
          </a:p>
        </p:txBody>
      </p:sp>
      <p:sp>
        <p:nvSpPr>
          <p:cNvPr id="173" name="Google Shape;173;p18"/>
          <p:cNvSpPr/>
          <p:nvPr/>
        </p:nvSpPr>
        <p:spPr>
          <a:xfrm>
            <a:off x="384800" y="2154875"/>
            <a:ext cx="1513500" cy="8238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nvSpPr>
        <p:spPr>
          <a:xfrm>
            <a:off x="692650" y="2335225"/>
            <a:ext cx="114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Class</a:t>
            </a:r>
            <a:endParaRPr b="1" sz="2000">
              <a:solidFill>
                <a:schemeClr val="lt1"/>
              </a:solidFill>
              <a:latin typeface="Quicksand"/>
              <a:ea typeface="Quicksand"/>
              <a:cs typeface="Quicksand"/>
              <a:sym typeface="Quicksand"/>
            </a:endParaRPr>
          </a:p>
        </p:txBody>
      </p:sp>
      <p:sp>
        <p:nvSpPr>
          <p:cNvPr id="175" name="Google Shape;175;p18"/>
          <p:cNvSpPr/>
          <p:nvPr/>
        </p:nvSpPr>
        <p:spPr>
          <a:xfrm>
            <a:off x="2000975" y="2424250"/>
            <a:ext cx="397500" cy="273900"/>
          </a:xfrm>
          <a:prstGeom prst="chevron">
            <a:avLst>
              <a:gd fmla="val 500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2501138" y="1431475"/>
            <a:ext cx="1806300" cy="23601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2706363" y="1598225"/>
            <a:ext cx="1423800" cy="5727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txBox="1"/>
          <p:nvPr/>
        </p:nvSpPr>
        <p:spPr>
          <a:xfrm>
            <a:off x="3082920" y="1655950"/>
            <a:ext cx="8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Cars</a:t>
            </a:r>
            <a:endParaRPr b="1" sz="1600">
              <a:latin typeface="Quicksand"/>
              <a:ea typeface="Quicksand"/>
              <a:cs typeface="Quicksand"/>
              <a:sym typeface="Quicksand"/>
            </a:endParaRPr>
          </a:p>
        </p:txBody>
      </p:sp>
      <p:sp>
        <p:nvSpPr>
          <p:cNvPr id="179" name="Google Shape;179;p18"/>
          <p:cNvSpPr/>
          <p:nvPr/>
        </p:nvSpPr>
        <p:spPr>
          <a:xfrm>
            <a:off x="2706438" y="2355000"/>
            <a:ext cx="1423800" cy="12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2715051" y="2300700"/>
            <a:ext cx="14238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F0000"/>
                </a:solidFill>
                <a:latin typeface="Quicksand"/>
                <a:ea typeface="Quicksand"/>
                <a:cs typeface="Quicksand"/>
                <a:sym typeface="Quicksand"/>
              </a:rPr>
              <a:t>Seating capacity</a:t>
            </a:r>
            <a:endParaRPr b="1">
              <a:solidFill>
                <a:srgbClr val="FF0000"/>
              </a:solidFill>
              <a:latin typeface="Quicksand"/>
              <a:ea typeface="Quicksand"/>
              <a:cs typeface="Quicksand"/>
              <a:sym typeface="Quicksand"/>
            </a:endParaRPr>
          </a:p>
          <a:p>
            <a:pPr indent="0" lvl="0" marL="0" rtl="0" algn="ctr">
              <a:lnSpc>
                <a:spcPct val="115000"/>
              </a:lnSpc>
              <a:spcBef>
                <a:spcPts val="0"/>
              </a:spcBef>
              <a:spcAft>
                <a:spcPts val="0"/>
              </a:spcAft>
              <a:buNone/>
            </a:pPr>
            <a:r>
              <a:rPr b="1" lang="en">
                <a:solidFill>
                  <a:srgbClr val="AF00DB"/>
                </a:solidFill>
                <a:latin typeface="Quicksand"/>
                <a:ea typeface="Quicksand"/>
                <a:cs typeface="Quicksand"/>
                <a:sym typeface="Quicksand"/>
              </a:rPr>
              <a:t>Price</a:t>
            </a:r>
            <a:endParaRPr b="1">
              <a:solidFill>
                <a:srgbClr val="AF00DB"/>
              </a:solidFill>
              <a:latin typeface="Quicksand"/>
              <a:ea typeface="Quicksand"/>
              <a:cs typeface="Quicksand"/>
              <a:sym typeface="Quicksand"/>
            </a:endParaRPr>
          </a:p>
          <a:p>
            <a:pPr indent="0" lvl="0" marL="0" rtl="0" algn="ctr">
              <a:lnSpc>
                <a:spcPct val="115000"/>
              </a:lnSpc>
              <a:spcBef>
                <a:spcPts val="0"/>
              </a:spcBef>
              <a:spcAft>
                <a:spcPts val="0"/>
              </a:spcAft>
              <a:buNone/>
            </a:pPr>
            <a:r>
              <a:rPr b="1" lang="en">
                <a:solidFill>
                  <a:srgbClr val="0000FF"/>
                </a:solidFill>
                <a:latin typeface="Quicksand"/>
                <a:ea typeface="Quicksand"/>
                <a:cs typeface="Quicksand"/>
                <a:sym typeface="Quicksand"/>
              </a:rPr>
              <a:t>Year of </a:t>
            </a:r>
            <a:r>
              <a:rPr b="1" lang="en">
                <a:solidFill>
                  <a:srgbClr val="0000FF"/>
                </a:solidFill>
                <a:latin typeface="Quicksand"/>
                <a:ea typeface="Quicksand"/>
                <a:cs typeface="Quicksand"/>
                <a:sym typeface="Quicksand"/>
              </a:rPr>
              <a:t>Manufacture</a:t>
            </a:r>
            <a:endParaRPr b="1">
              <a:solidFill>
                <a:srgbClr val="0000FF"/>
              </a:solidFill>
              <a:latin typeface="Quicksand"/>
              <a:ea typeface="Quicksand"/>
              <a:cs typeface="Quicksand"/>
              <a:sym typeface="Quicksand"/>
            </a:endParaRPr>
          </a:p>
        </p:txBody>
      </p:sp>
      <p:sp>
        <p:nvSpPr>
          <p:cNvPr id="181" name="Google Shape;181;p18"/>
          <p:cNvSpPr/>
          <p:nvPr/>
        </p:nvSpPr>
        <p:spPr>
          <a:xfrm>
            <a:off x="4455425" y="2424250"/>
            <a:ext cx="397500" cy="273900"/>
          </a:xfrm>
          <a:prstGeom prst="chevron">
            <a:avLst>
              <a:gd fmla="val 500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5135575" y="2118700"/>
            <a:ext cx="1051800" cy="8850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3" name="Google Shape;183;p18"/>
          <p:cNvSpPr txBox="1"/>
          <p:nvPr/>
        </p:nvSpPr>
        <p:spPr>
          <a:xfrm>
            <a:off x="5223325" y="2361100"/>
            <a:ext cx="9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Objects</a:t>
            </a:r>
            <a:endParaRPr b="1">
              <a:latin typeface="Quicksand"/>
              <a:ea typeface="Quicksand"/>
              <a:cs typeface="Quicksand"/>
              <a:sym typeface="Quicksand"/>
            </a:endParaRPr>
          </a:p>
        </p:txBody>
      </p:sp>
      <p:sp>
        <p:nvSpPr>
          <p:cNvPr id="184" name="Google Shape;184;p18"/>
          <p:cNvSpPr txBox="1"/>
          <p:nvPr/>
        </p:nvSpPr>
        <p:spPr>
          <a:xfrm>
            <a:off x="7637825" y="1508913"/>
            <a:ext cx="106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5 people</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5 lakhs</a:t>
            </a:r>
            <a:endParaRPr b="1">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2014</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t/>
            </a:r>
            <a:endParaRPr>
              <a:solidFill>
                <a:schemeClr val="lt1"/>
              </a:solidFill>
            </a:endParaRPr>
          </a:p>
        </p:txBody>
      </p:sp>
      <p:sp>
        <p:nvSpPr>
          <p:cNvPr id="185" name="Google Shape;185;p18"/>
          <p:cNvSpPr txBox="1"/>
          <p:nvPr/>
        </p:nvSpPr>
        <p:spPr>
          <a:xfrm>
            <a:off x="7637825" y="2951550"/>
            <a:ext cx="106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Quicksand"/>
                <a:ea typeface="Quicksand"/>
                <a:cs typeface="Quicksand"/>
                <a:sym typeface="Quicksand"/>
              </a:rPr>
              <a:t>8</a:t>
            </a:r>
            <a:r>
              <a:rPr b="1" lang="en">
                <a:solidFill>
                  <a:schemeClr val="lt1"/>
                </a:solidFill>
                <a:latin typeface="Quicksand"/>
                <a:ea typeface="Quicksand"/>
                <a:cs typeface="Quicksand"/>
                <a:sym typeface="Quicksand"/>
              </a:rPr>
              <a:t> people</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10 lakhs</a:t>
            </a:r>
            <a:endParaRPr b="1">
              <a:solidFill>
                <a:schemeClr val="lt1"/>
              </a:solidFill>
              <a:latin typeface="Quicksand"/>
              <a:ea typeface="Quicksand"/>
              <a:cs typeface="Quicksand"/>
              <a:sym typeface="Quicksand"/>
            </a:endParaRPr>
          </a:p>
          <a:p>
            <a:pPr indent="0" lvl="0" marL="0" rtl="0" algn="l">
              <a:spcBef>
                <a:spcPts val="0"/>
              </a:spcBef>
              <a:spcAft>
                <a:spcPts val="0"/>
              </a:spcAft>
              <a:buNone/>
            </a:pPr>
            <a:r>
              <a:rPr b="1" lang="en">
                <a:solidFill>
                  <a:schemeClr val="lt1"/>
                </a:solidFill>
                <a:latin typeface="Quicksand"/>
                <a:ea typeface="Quicksand"/>
                <a:cs typeface="Quicksand"/>
                <a:sym typeface="Quicksand"/>
              </a:rPr>
              <a:t>2016</a:t>
            </a:r>
            <a:endParaRPr>
              <a:solidFill>
                <a:schemeClr val="lt1"/>
              </a:solidFill>
            </a:endParaRPr>
          </a:p>
        </p:txBody>
      </p:sp>
      <p:sp>
        <p:nvSpPr>
          <p:cNvPr id="186" name="Google Shape;186;p18"/>
          <p:cNvSpPr/>
          <p:nvPr/>
        </p:nvSpPr>
        <p:spPr>
          <a:xfrm>
            <a:off x="6352250" y="2424250"/>
            <a:ext cx="397500" cy="273900"/>
          </a:xfrm>
          <a:prstGeom prst="chevron">
            <a:avLst>
              <a:gd fmla="val 500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grpSp>
        <p:nvGrpSpPr>
          <p:cNvPr id="1350" name="Google Shape;1350;p72"/>
          <p:cNvGrpSpPr/>
          <p:nvPr/>
        </p:nvGrpSpPr>
        <p:grpSpPr>
          <a:xfrm>
            <a:off x="7631947" y="671363"/>
            <a:ext cx="636814" cy="120078"/>
            <a:chOff x="8209059" y="198000"/>
            <a:chExt cx="636814" cy="120078"/>
          </a:xfrm>
        </p:grpSpPr>
        <p:sp>
          <p:nvSpPr>
            <p:cNvPr id="1351" name="Google Shape;1351;p7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4" name="Google Shape;1354;p72"/>
          <p:cNvSpPr/>
          <p:nvPr/>
        </p:nvSpPr>
        <p:spPr>
          <a:xfrm>
            <a:off x="714799" y="6489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55" name="Google Shape;1355;p72"/>
          <p:cNvGrpSpPr/>
          <p:nvPr/>
        </p:nvGrpSpPr>
        <p:grpSpPr>
          <a:xfrm>
            <a:off x="7631947" y="823763"/>
            <a:ext cx="636814" cy="120078"/>
            <a:chOff x="8209059" y="198000"/>
            <a:chExt cx="636814" cy="120078"/>
          </a:xfrm>
        </p:grpSpPr>
        <p:sp>
          <p:nvSpPr>
            <p:cNvPr id="1356" name="Google Shape;1356;p72"/>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2"/>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2"/>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9" name="Google Shape;1359;p72"/>
          <p:cNvSpPr txBox="1"/>
          <p:nvPr/>
        </p:nvSpPr>
        <p:spPr>
          <a:xfrm>
            <a:off x="1365900" y="5974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Operator </a:t>
            </a:r>
            <a:r>
              <a:rPr lang="en" sz="3600">
                <a:solidFill>
                  <a:srgbClr val="011635"/>
                </a:solidFill>
                <a:latin typeface="Bebas Neue"/>
                <a:ea typeface="Bebas Neue"/>
                <a:cs typeface="Bebas Neue"/>
                <a:sym typeface="Bebas Neue"/>
              </a:rPr>
              <a:t>overloading</a:t>
            </a:r>
            <a:endParaRPr b="1">
              <a:solidFill>
                <a:schemeClr val="dk1"/>
              </a:solidFill>
              <a:highlight>
                <a:schemeClr val="lt1"/>
              </a:highlight>
              <a:latin typeface="Quicksand"/>
              <a:ea typeface="Quicksand"/>
              <a:cs typeface="Quicksand"/>
              <a:sym typeface="Quicksand"/>
            </a:endParaRPr>
          </a:p>
        </p:txBody>
      </p:sp>
      <p:sp>
        <p:nvSpPr>
          <p:cNvPr id="1360" name="Google Shape;1360;p72"/>
          <p:cNvSpPr txBox="1"/>
          <p:nvPr/>
        </p:nvSpPr>
        <p:spPr>
          <a:xfrm flipH="1">
            <a:off x="3604200" y="1372450"/>
            <a:ext cx="5539800" cy="2642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In Python, class functions that begin with a double underscore are referred to be special functions.</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Python has many such special functions:</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1400"/>
              </a:spcBef>
              <a:spcAft>
                <a:spcPts val="0"/>
              </a:spcAft>
              <a:buNone/>
            </a:pPr>
            <a:r>
              <a:rPr b="1" lang="en" sz="1100" u="sng">
                <a:solidFill>
                  <a:schemeClr val="accent5"/>
                </a:solidFill>
                <a:highlight>
                  <a:schemeClr val="lt1"/>
                </a:highlight>
                <a:latin typeface="Quicksand"/>
                <a:ea typeface="Quicksand"/>
                <a:cs typeface="Quicksand"/>
                <a:sym typeface="Quicksand"/>
                <a:hlinkClick r:id="rId3">
                  <a:extLst>
                    <a:ext uri="{A12FA001-AC4F-418D-AE19-62706E023703}">
                      <ahyp:hlinkClr val="tx"/>
                    </a:ext>
                  </a:extLst>
                </a:hlinkClick>
              </a:rPr>
              <a:t>https://docs.python.org/3/reference/datamodel.html#special-method-names</a:t>
            </a:r>
            <a:endParaRPr b="1" sz="11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1400"/>
              </a:spcAft>
              <a:buNone/>
            </a:pPr>
            <a:r>
              <a:t/>
            </a:r>
            <a:endParaRPr b="1">
              <a:solidFill>
                <a:schemeClr val="dk1"/>
              </a:solidFill>
              <a:highlight>
                <a:schemeClr val="lt1"/>
              </a:highlight>
              <a:latin typeface="Quicksand"/>
              <a:ea typeface="Quicksand"/>
              <a:cs typeface="Quicksand"/>
              <a:sym typeface="Quicksand"/>
            </a:endParaRPr>
          </a:p>
        </p:txBody>
      </p:sp>
      <p:pic>
        <p:nvPicPr>
          <p:cNvPr id="1361" name="Google Shape;1361;p72"/>
          <p:cNvPicPr preferRelativeResize="0"/>
          <p:nvPr/>
        </p:nvPicPr>
        <p:blipFill>
          <a:blip r:embed="rId4">
            <a:alphaModFix/>
          </a:blip>
          <a:stretch>
            <a:fillRect/>
          </a:stretch>
        </p:blipFill>
        <p:spPr>
          <a:xfrm>
            <a:off x="229375" y="1116025"/>
            <a:ext cx="3451800" cy="3451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grpSp>
        <p:nvGrpSpPr>
          <p:cNvPr id="1366" name="Google Shape;1366;p73"/>
          <p:cNvGrpSpPr/>
          <p:nvPr/>
        </p:nvGrpSpPr>
        <p:grpSpPr>
          <a:xfrm>
            <a:off x="7098547" y="671363"/>
            <a:ext cx="636814" cy="120078"/>
            <a:chOff x="8209059" y="198000"/>
            <a:chExt cx="636814" cy="120078"/>
          </a:xfrm>
        </p:grpSpPr>
        <p:sp>
          <p:nvSpPr>
            <p:cNvPr id="1367" name="Google Shape;1367;p7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0" name="Google Shape;1370;p73"/>
          <p:cNvSpPr/>
          <p:nvPr/>
        </p:nvSpPr>
        <p:spPr>
          <a:xfrm>
            <a:off x="1339300" y="496500"/>
            <a:ext cx="6546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71" name="Google Shape;1371;p73"/>
          <p:cNvGrpSpPr/>
          <p:nvPr/>
        </p:nvGrpSpPr>
        <p:grpSpPr>
          <a:xfrm>
            <a:off x="7098547" y="671363"/>
            <a:ext cx="636814" cy="120078"/>
            <a:chOff x="8209059" y="198000"/>
            <a:chExt cx="636814" cy="120078"/>
          </a:xfrm>
        </p:grpSpPr>
        <p:sp>
          <p:nvSpPr>
            <p:cNvPr id="1372" name="Google Shape;1372;p73"/>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3"/>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3"/>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p73"/>
          <p:cNvSpPr txBox="1"/>
          <p:nvPr/>
        </p:nvSpPr>
        <p:spPr>
          <a:xfrm>
            <a:off x="8325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2500">
                <a:solidFill>
                  <a:srgbClr val="011635"/>
                </a:solidFill>
                <a:latin typeface="Bebas Neue"/>
                <a:ea typeface="Bebas Neue"/>
                <a:cs typeface="Bebas Neue"/>
                <a:sym typeface="Bebas Neue"/>
              </a:rPr>
              <a:t>Program to demonstrate Operator Overloading</a:t>
            </a:r>
            <a:endParaRPr sz="2500">
              <a:solidFill>
                <a:srgbClr val="011635"/>
              </a:solidFill>
              <a:latin typeface="Bebas Neue"/>
              <a:ea typeface="Bebas Neue"/>
              <a:cs typeface="Bebas Neue"/>
              <a:sym typeface="Bebas Neue"/>
            </a:endParaRPr>
          </a:p>
        </p:txBody>
      </p:sp>
      <p:sp>
        <p:nvSpPr>
          <p:cNvPr id="1376" name="Google Shape;1376;p73"/>
          <p:cNvSpPr/>
          <p:nvPr/>
        </p:nvSpPr>
        <p:spPr>
          <a:xfrm>
            <a:off x="3896100" y="15610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3"/>
          <p:cNvSpPr txBox="1"/>
          <p:nvPr/>
        </p:nvSpPr>
        <p:spPr>
          <a:xfrm>
            <a:off x="3955235" y="16300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378" name="Google Shape;1378;p73"/>
          <p:cNvSpPr txBox="1"/>
          <p:nvPr/>
        </p:nvSpPr>
        <p:spPr>
          <a:xfrm>
            <a:off x="333800" y="1881000"/>
            <a:ext cx="4014600" cy="32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50">
                <a:solidFill>
                  <a:srgbClr val="38761D"/>
                </a:solidFill>
                <a:highlight>
                  <a:srgbClr val="FFFFFE"/>
                </a:highlight>
                <a:latin typeface="Quicksand"/>
                <a:ea typeface="Quicksand"/>
                <a:cs typeface="Quicksand"/>
                <a:sym typeface="Quicksand"/>
              </a:rPr>
              <a:t>#Program to add two different objects</a:t>
            </a:r>
            <a:endParaRPr b="1" sz="1250">
              <a:solidFill>
                <a:srgbClr val="38761D"/>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rgbClr val="0000FF"/>
                </a:solidFill>
                <a:highlight>
                  <a:srgbClr val="FFFFFE"/>
                </a:highlight>
                <a:latin typeface="Quicksand"/>
                <a:ea typeface="Quicksand"/>
                <a:cs typeface="Quicksand"/>
                <a:sym typeface="Quicksand"/>
              </a:rPr>
              <a:t>class</a:t>
            </a:r>
            <a:r>
              <a:rPr b="1" lang="en" sz="1150">
                <a:solidFill>
                  <a:schemeClr val="dk1"/>
                </a:solidFill>
                <a:highlight>
                  <a:srgbClr val="FFFFFE"/>
                </a:highlight>
                <a:latin typeface="Quicksand"/>
                <a:ea typeface="Quicksand"/>
                <a:cs typeface="Quicksand"/>
                <a:sym typeface="Quicksand"/>
              </a:rPr>
              <a:t> Coordinate_Point: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0000FF"/>
                </a:solidFill>
                <a:highlight>
                  <a:srgbClr val="FFFFFE"/>
                </a:highlight>
                <a:latin typeface="Quicksand"/>
                <a:ea typeface="Quicksand"/>
                <a:cs typeface="Quicksand"/>
                <a:sym typeface="Quicksand"/>
              </a:rPr>
              <a:t>def</a:t>
            </a: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__init__</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x</a:t>
            </a:r>
            <a:r>
              <a:rPr b="1" lang="en" sz="1150">
                <a:solidFill>
                  <a:schemeClr val="dk1"/>
                </a:solidFill>
                <a:highlight>
                  <a:srgbClr val="FFFFFE"/>
                </a:highlight>
                <a:latin typeface="Quicksand"/>
                <a:ea typeface="Quicksand"/>
                <a:cs typeface="Quicksand"/>
                <a:sym typeface="Quicksand"/>
              </a:rPr>
              <a:t>=</a:t>
            </a:r>
            <a:r>
              <a:rPr b="1" lang="en" sz="1150">
                <a:solidFill>
                  <a:srgbClr val="09885A"/>
                </a:solidFill>
                <a:highlight>
                  <a:srgbClr val="FFFFFE"/>
                </a:highlight>
                <a:latin typeface="Quicksand"/>
                <a:ea typeface="Quicksand"/>
                <a:cs typeface="Quicksand"/>
                <a:sym typeface="Quicksand"/>
              </a:rPr>
              <a:t>0</a:t>
            </a: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y</a:t>
            </a:r>
            <a:r>
              <a:rPr b="1" lang="en" sz="1150">
                <a:solidFill>
                  <a:schemeClr val="dk1"/>
                </a:solidFill>
                <a:highlight>
                  <a:srgbClr val="FFFFFE"/>
                </a:highlight>
                <a:latin typeface="Quicksand"/>
                <a:ea typeface="Quicksand"/>
                <a:cs typeface="Quicksand"/>
                <a:sym typeface="Quicksand"/>
              </a:rPr>
              <a:t>=</a:t>
            </a:r>
            <a:r>
              <a:rPr b="1" lang="en" sz="1150">
                <a:solidFill>
                  <a:srgbClr val="09885A"/>
                </a:solidFill>
                <a:highlight>
                  <a:srgbClr val="FFFFFE"/>
                </a:highlight>
                <a:latin typeface="Quicksand"/>
                <a:ea typeface="Quicksand"/>
                <a:cs typeface="Quicksand"/>
                <a:sym typeface="Quicksand"/>
              </a:rPr>
              <a:t>0</a:t>
            </a:r>
            <a:r>
              <a:rPr b="1" lang="en" sz="1150">
                <a:solidFill>
                  <a:schemeClr val="dk1"/>
                </a:solidFill>
                <a:highlight>
                  <a:srgbClr val="FFFFFE"/>
                </a:highlight>
                <a:latin typeface="Quicksand"/>
                <a:ea typeface="Quicksand"/>
                <a:cs typeface="Quicksand"/>
                <a:sym typeface="Quicksand"/>
              </a:rPr>
              <a: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.x = x</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.y = y</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0000FF"/>
                </a:solidFill>
                <a:highlight>
                  <a:srgbClr val="FFFFFE"/>
                </a:highlight>
                <a:latin typeface="Quicksand"/>
                <a:ea typeface="Quicksand"/>
                <a:cs typeface="Quicksand"/>
                <a:sym typeface="Quicksand"/>
              </a:rPr>
              <a:t>def</a:t>
            </a: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__add__</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other</a:t>
            </a:r>
            <a:r>
              <a:rPr b="1" lang="en" sz="1150">
                <a:solidFill>
                  <a:schemeClr val="dk1"/>
                </a:solidFill>
                <a:highlight>
                  <a:srgbClr val="FFFFFE"/>
                </a:highlight>
                <a:latin typeface="Quicksand"/>
                <a:ea typeface="Quicksand"/>
                <a:cs typeface="Quicksand"/>
                <a:sym typeface="Quicksand"/>
              </a:rPr>
              <a:t>):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rgbClr val="38761D"/>
                </a:solidFill>
                <a:highlight>
                  <a:srgbClr val="FFFFFE"/>
                </a:highlight>
                <a:latin typeface="Quicksand"/>
                <a:ea typeface="Quicksand"/>
                <a:cs typeface="Quicksand"/>
                <a:sym typeface="Quicksand"/>
              </a:rPr>
              <a:t>#Operator Overloading with a special function __add</a:t>
            </a:r>
            <a:endParaRPr b="1" sz="1250">
              <a:solidFill>
                <a:srgbClr val="38761D"/>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"Self.x"</a:t>
            </a: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.x)</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"Self.y"</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.y)</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"other.x"</a:t>
            </a:r>
            <a:r>
              <a:rPr b="1" lang="en" sz="1150">
                <a:solidFill>
                  <a:schemeClr val="dk1"/>
                </a:solidFill>
                <a:highlight>
                  <a:srgbClr val="FFFFFE"/>
                </a:highlight>
                <a:latin typeface="Quicksand"/>
                <a:ea typeface="Quicksand"/>
                <a:cs typeface="Quicksand"/>
                <a:sym typeface="Quicksand"/>
              </a:rPr>
              <a:t>, other.x)</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"other.y"</a:t>
            </a:r>
            <a:r>
              <a:rPr b="1" lang="en" sz="1150">
                <a:solidFill>
                  <a:schemeClr val="dk1"/>
                </a:solidFill>
                <a:highlight>
                  <a:srgbClr val="FFFFFE"/>
                </a:highlight>
                <a:latin typeface="Quicksand"/>
                <a:ea typeface="Quicksand"/>
                <a:cs typeface="Quicksand"/>
                <a:sym typeface="Quicksand"/>
              </a:rPr>
              <a:t>,other.y)</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x =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.x + other.x</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y =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.y + other.y</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AF00DB"/>
                </a:solidFill>
                <a:highlight>
                  <a:srgbClr val="FFFFFE"/>
                </a:highlight>
                <a:latin typeface="Quicksand"/>
                <a:ea typeface="Quicksand"/>
                <a:cs typeface="Quicksand"/>
                <a:sym typeface="Quicksand"/>
              </a:rPr>
              <a:t>return</a:t>
            </a:r>
            <a:r>
              <a:rPr b="1" lang="en" sz="1150">
                <a:solidFill>
                  <a:schemeClr val="dk1"/>
                </a:solidFill>
                <a:highlight>
                  <a:srgbClr val="FFFFFE"/>
                </a:highlight>
                <a:latin typeface="Quicksand"/>
                <a:ea typeface="Quicksand"/>
                <a:cs typeface="Quicksand"/>
                <a:sym typeface="Quicksand"/>
              </a:rPr>
              <a:t> (x, y)</a:t>
            </a:r>
            <a:endParaRPr b="1" sz="1200">
              <a:solidFill>
                <a:srgbClr val="0000FF"/>
              </a:solidFill>
              <a:highlight>
                <a:srgbClr val="FFFFFE"/>
              </a:highlight>
              <a:latin typeface="Quicksand"/>
              <a:ea typeface="Quicksand"/>
              <a:cs typeface="Quicksand"/>
              <a:sym typeface="Quicksand"/>
            </a:endParaRPr>
          </a:p>
        </p:txBody>
      </p:sp>
      <p:sp>
        <p:nvSpPr>
          <p:cNvPr id="1379" name="Google Shape;1379;p73"/>
          <p:cNvSpPr/>
          <p:nvPr/>
        </p:nvSpPr>
        <p:spPr>
          <a:xfrm>
            <a:off x="5255400" y="3784625"/>
            <a:ext cx="3754200" cy="12852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lt1"/>
              </a:solidFill>
              <a:latin typeface="Quicksand"/>
              <a:ea typeface="Quicksand"/>
              <a:cs typeface="Quicksand"/>
              <a:sym typeface="Quicksand"/>
            </a:endParaRPr>
          </a:p>
        </p:txBody>
      </p:sp>
      <p:sp>
        <p:nvSpPr>
          <p:cNvPr id="1380" name="Google Shape;1380;p73"/>
          <p:cNvSpPr txBox="1"/>
          <p:nvPr/>
        </p:nvSpPr>
        <p:spPr>
          <a:xfrm>
            <a:off x="5345939" y="3784625"/>
            <a:ext cx="4038000" cy="12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lt1"/>
                </a:solidFill>
                <a:latin typeface="Quicksand"/>
                <a:ea typeface="Quicksand"/>
                <a:cs typeface="Quicksand"/>
                <a:sym typeface="Quicksand"/>
              </a:rPr>
              <a:t>Output</a:t>
            </a:r>
            <a:endParaRPr b="1" sz="11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Self.x 10</a:t>
            </a:r>
            <a:endParaRPr b="1" sz="11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Self.y 20</a:t>
            </a:r>
            <a:endParaRPr b="1" sz="11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other.x 12</a:t>
            </a:r>
            <a:endParaRPr b="1" sz="11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other.y 13</a:t>
            </a:r>
            <a:endParaRPr b="1" sz="1100">
              <a:solidFill>
                <a:schemeClr val="lt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The addition of two coordinate points are: (22, 33)</a:t>
            </a:r>
            <a:endParaRPr b="1" sz="1100">
              <a:solidFill>
                <a:schemeClr val="lt1"/>
              </a:solidFill>
              <a:latin typeface="Quicksand"/>
              <a:ea typeface="Quicksand"/>
              <a:cs typeface="Quicksand"/>
              <a:sym typeface="Quicksand"/>
            </a:endParaRPr>
          </a:p>
        </p:txBody>
      </p:sp>
      <p:sp>
        <p:nvSpPr>
          <p:cNvPr id="1381" name="Google Shape;1381;p73"/>
          <p:cNvSpPr txBox="1"/>
          <p:nvPr/>
        </p:nvSpPr>
        <p:spPr>
          <a:xfrm>
            <a:off x="667000" y="993225"/>
            <a:ext cx="7536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200">
                <a:solidFill>
                  <a:schemeClr val="dk1"/>
                </a:solidFill>
                <a:highlight>
                  <a:schemeClr val="lt1"/>
                </a:highlight>
                <a:latin typeface="Quicksand"/>
                <a:ea typeface="Quicksand"/>
                <a:cs typeface="Quicksand"/>
                <a:sym typeface="Quicksand"/>
              </a:rPr>
              <a:t>In Python, based on the operands, you can change the meaning of an operator. In this program ‘+’ is used to add two different objects.</a:t>
            </a:r>
            <a:endParaRPr b="1" sz="1200">
              <a:solidFill>
                <a:schemeClr val="dk1"/>
              </a:solidFill>
              <a:highlight>
                <a:schemeClr val="lt1"/>
              </a:highlight>
              <a:latin typeface="Quicksand"/>
              <a:ea typeface="Quicksand"/>
              <a:cs typeface="Quicksand"/>
              <a:sym typeface="Quicksand"/>
            </a:endParaRPr>
          </a:p>
        </p:txBody>
      </p:sp>
      <p:sp>
        <p:nvSpPr>
          <p:cNvPr id="1382" name="Google Shape;1382;p73"/>
          <p:cNvSpPr txBox="1"/>
          <p:nvPr/>
        </p:nvSpPr>
        <p:spPr>
          <a:xfrm>
            <a:off x="5552425" y="1728600"/>
            <a:ext cx="3604200" cy="204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1150">
                <a:solidFill>
                  <a:srgbClr val="008000"/>
                </a:solidFill>
                <a:highlight>
                  <a:srgbClr val="FFFFFE"/>
                </a:highlight>
                <a:latin typeface="Quicksand"/>
                <a:ea typeface="Quicksand"/>
                <a:cs typeface="Quicksand"/>
                <a:sym typeface="Quicksand"/>
              </a:rPr>
              <a:t>#Driver Code</a:t>
            </a:r>
            <a:endParaRPr b="1" sz="11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p1 = Coordinate_Point(</a:t>
            </a:r>
            <a:r>
              <a:rPr b="1" lang="en" sz="1150">
                <a:solidFill>
                  <a:srgbClr val="09885A"/>
                </a:solidFill>
                <a:highlight>
                  <a:srgbClr val="FFFFFE"/>
                </a:highlight>
                <a:latin typeface="Quicksand"/>
                <a:ea typeface="Quicksand"/>
                <a:cs typeface="Quicksand"/>
                <a:sym typeface="Quicksand"/>
              </a:rPr>
              <a:t>10</a:t>
            </a:r>
            <a:r>
              <a:rPr b="1" lang="en" sz="1150">
                <a:solidFill>
                  <a:schemeClr val="dk1"/>
                </a:solidFill>
                <a:highlight>
                  <a:srgbClr val="FFFFFE"/>
                </a:highlight>
                <a:latin typeface="Quicksand"/>
                <a:ea typeface="Quicksand"/>
                <a:cs typeface="Quicksand"/>
                <a:sym typeface="Quicksand"/>
              </a:rPr>
              <a:t>, </a:t>
            </a:r>
            <a:r>
              <a:rPr b="1" lang="en" sz="1150">
                <a:solidFill>
                  <a:srgbClr val="09885A"/>
                </a:solidFill>
                <a:highlight>
                  <a:srgbClr val="FFFFFE"/>
                </a:highlight>
                <a:latin typeface="Quicksand"/>
                <a:ea typeface="Quicksand"/>
                <a:cs typeface="Quicksand"/>
                <a:sym typeface="Quicksand"/>
              </a:rPr>
              <a:t>20</a:t>
            </a:r>
            <a:r>
              <a:rPr b="1" lang="en" sz="1150">
                <a:solidFill>
                  <a:schemeClr val="dk1"/>
                </a:solidFill>
                <a:highlight>
                  <a:srgbClr val="FFFFFE"/>
                </a:highlight>
                <a:latin typeface="Quicksand"/>
                <a:ea typeface="Quicksand"/>
                <a:cs typeface="Quicksand"/>
                <a:sym typeface="Quicksand"/>
              </a:rPr>
              <a:t>) </a:t>
            </a:r>
            <a:r>
              <a:rPr b="1" lang="en" sz="1150">
                <a:solidFill>
                  <a:srgbClr val="008000"/>
                </a:solidFill>
                <a:highlight>
                  <a:srgbClr val="FFFFFE"/>
                </a:highlight>
                <a:latin typeface="Quicksand"/>
                <a:ea typeface="Quicksand"/>
                <a:cs typeface="Quicksand"/>
                <a:sym typeface="Quicksand"/>
              </a:rPr>
              <a:t>#Object 1</a:t>
            </a:r>
            <a:endParaRPr b="1" sz="11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p2 = Coordinate_Point(</a:t>
            </a:r>
            <a:r>
              <a:rPr b="1" lang="en" sz="1150">
                <a:solidFill>
                  <a:srgbClr val="09885A"/>
                </a:solidFill>
                <a:highlight>
                  <a:srgbClr val="FFFFFE"/>
                </a:highlight>
                <a:latin typeface="Quicksand"/>
                <a:ea typeface="Quicksand"/>
                <a:cs typeface="Quicksand"/>
                <a:sym typeface="Quicksand"/>
              </a:rPr>
              <a:t>12</a:t>
            </a:r>
            <a:r>
              <a:rPr b="1" lang="en" sz="1150">
                <a:solidFill>
                  <a:schemeClr val="dk1"/>
                </a:solidFill>
                <a:highlight>
                  <a:srgbClr val="FFFFFE"/>
                </a:highlight>
                <a:latin typeface="Quicksand"/>
                <a:ea typeface="Quicksand"/>
                <a:cs typeface="Quicksand"/>
                <a:sym typeface="Quicksand"/>
              </a:rPr>
              <a:t>, </a:t>
            </a:r>
            <a:r>
              <a:rPr b="1" lang="en" sz="1150">
                <a:solidFill>
                  <a:srgbClr val="09885A"/>
                </a:solidFill>
                <a:highlight>
                  <a:srgbClr val="FFFFFE"/>
                </a:highlight>
                <a:latin typeface="Quicksand"/>
                <a:ea typeface="Quicksand"/>
                <a:cs typeface="Quicksand"/>
                <a:sym typeface="Quicksand"/>
              </a:rPr>
              <a:t>13</a:t>
            </a:r>
            <a:r>
              <a:rPr b="1" lang="en" sz="1150">
                <a:solidFill>
                  <a:schemeClr val="dk1"/>
                </a:solidFill>
                <a:highlight>
                  <a:srgbClr val="FFFFFE"/>
                </a:highlight>
                <a:latin typeface="Quicksand"/>
                <a:ea typeface="Quicksand"/>
                <a:cs typeface="Quicksand"/>
                <a:sym typeface="Quicksand"/>
              </a:rPr>
              <a:t>) </a:t>
            </a:r>
            <a:r>
              <a:rPr b="1" lang="en" sz="1150">
                <a:solidFill>
                  <a:srgbClr val="008000"/>
                </a:solidFill>
                <a:highlight>
                  <a:srgbClr val="FFFFFE"/>
                </a:highlight>
                <a:latin typeface="Quicksand"/>
                <a:ea typeface="Quicksand"/>
                <a:cs typeface="Quicksand"/>
                <a:sym typeface="Quicksand"/>
              </a:rPr>
              <a:t>#Object 2</a:t>
            </a:r>
            <a:endParaRPr b="1" sz="115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t/>
            </a:r>
            <a:endParaRPr b="1" sz="11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"The addition of two coordinate points are:"</a:t>
            </a:r>
            <a:r>
              <a:rPr b="1" lang="en" sz="1150">
                <a:solidFill>
                  <a:schemeClr val="dk1"/>
                </a:solidFill>
                <a:highlight>
                  <a:srgbClr val="FFFFFE"/>
                </a:highlight>
                <a:latin typeface="Quicksand"/>
                <a:ea typeface="Quicksand"/>
                <a:cs typeface="Quicksand"/>
                <a:sym typeface="Quicksand"/>
              </a:rPr>
              <a:t>,p1+p2) </a:t>
            </a:r>
            <a:endParaRPr b="1" sz="115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Clr>
                <a:schemeClr val="dk1"/>
              </a:buClr>
              <a:buSzPts val="1100"/>
              <a:buFont typeface="Arial"/>
              <a:buNone/>
            </a:pPr>
            <a:r>
              <a:rPr b="1" lang="en" sz="1150">
                <a:solidFill>
                  <a:srgbClr val="008000"/>
                </a:solidFill>
                <a:highlight>
                  <a:srgbClr val="FFFFFE"/>
                </a:highlight>
                <a:latin typeface="Quicksand"/>
                <a:ea typeface="Quicksand"/>
                <a:cs typeface="Quicksand"/>
                <a:sym typeface="Quicksand"/>
              </a:rPr>
              <a:t>#internally p1+p2 is equivalent to p1.__add__(p2)</a:t>
            </a:r>
            <a:endParaRPr b="1" sz="1300">
              <a:solidFill>
                <a:srgbClr val="008000"/>
              </a:solidFill>
              <a:highlight>
                <a:srgbClr val="FFFFFE"/>
              </a:highlight>
              <a:latin typeface="Quicksand"/>
              <a:ea typeface="Quicksand"/>
              <a:cs typeface="Quicksand"/>
              <a:sym typeface="Quicksan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grpSp>
        <p:nvGrpSpPr>
          <p:cNvPr id="1387" name="Google Shape;1387;p74"/>
          <p:cNvGrpSpPr/>
          <p:nvPr/>
        </p:nvGrpSpPr>
        <p:grpSpPr>
          <a:xfrm>
            <a:off x="7631947" y="671363"/>
            <a:ext cx="636814" cy="120078"/>
            <a:chOff x="8209059" y="198000"/>
            <a:chExt cx="636814" cy="120078"/>
          </a:xfrm>
        </p:grpSpPr>
        <p:sp>
          <p:nvSpPr>
            <p:cNvPr id="1388" name="Google Shape;1388;p7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1" name="Google Shape;1391;p74"/>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392" name="Google Shape;1392;p74"/>
          <p:cNvGrpSpPr/>
          <p:nvPr/>
        </p:nvGrpSpPr>
        <p:grpSpPr>
          <a:xfrm>
            <a:off x="7631947" y="671363"/>
            <a:ext cx="636814" cy="120078"/>
            <a:chOff x="8209059" y="198000"/>
            <a:chExt cx="636814" cy="120078"/>
          </a:xfrm>
        </p:grpSpPr>
        <p:sp>
          <p:nvSpPr>
            <p:cNvPr id="1393" name="Google Shape;1393;p74"/>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4"/>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4"/>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6" name="Google Shape;1396;p74"/>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What is Abstraction?</a:t>
            </a:r>
            <a:endParaRPr b="1">
              <a:solidFill>
                <a:schemeClr val="dk1"/>
              </a:solidFill>
              <a:highlight>
                <a:schemeClr val="lt1"/>
              </a:highlight>
              <a:latin typeface="Quicksand"/>
              <a:ea typeface="Quicksand"/>
              <a:cs typeface="Quicksand"/>
              <a:sym typeface="Quicksand"/>
            </a:endParaRPr>
          </a:p>
        </p:txBody>
      </p:sp>
      <p:sp>
        <p:nvSpPr>
          <p:cNvPr id="1397" name="Google Shape;1397;p74"/>
          <p:cNvSpPr txBox="1"/>
          <p:nvPr/>
        </p:nvSpPr>
        <p:spPr>
          <a:xfrm flipH="1">
            <a:off x="4181425" y="1372450"/>
            <a:ext cx="4630500" cy="34119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An abstract class can be considered as a blueprint for other classes. </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sz="1300">
                <a:solidFill>
                  <a:schemeClr val="dk1"/>
                </a:solidFill>
                <a:highlight>
                  <a:srgbClr val="FFFFFF"/>
                </a:highlight>
                <a:latin typeface="Quicksand"/>
                <a:ea typeface="Quicksand"/>
                <a:cs typeface="Quicksand"/>
                <a:sym typeface="Quicksand"/>
              </a:rPr>
              <a:t>It allows you to create a set of methods that must be created within any of the child classes using the abstract class.</a:t>
            </a:r>
            <a:endParaRPr b="1" sz="1500">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A class which contains one or more abstract methods is called an abstract class. An abstract method is a method that has a declaration but does not have an implementation. </a:t>
            </a:r>
            <a:endParaRPr b="1" sz="1300">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While you are designing large functional units can use an abstract class. </a:t>
            </a:r>
            <a:endParaRPr b="1" sz="1300">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1400"/>
              </a:spcAft>
              <a:buNone/>
            </a:pPr>
            <a:r>
              <a:rPr b="1" lang="en" sz="1300">
                <a:solidFill>
                  <a:schemeClr val="dk1"/>
                </a:solidFill>
                <a:highlight>
                  <a:schemeClr val="lt1"/>
                </a:highlight>
                <a:latin typeface="Quicksand"/>
                <a:ea typeface="Quicksand"/>
                <a:cs typeface="Quicksand"/>
                <a:sym typeface="Quicksand"/>
              </a:rPr>
              <a:t>When you want to provide a common interface for different implementations of a component, we use an abstract class.</a:t>
            </a:r>
            <a:endParaRPr b="1" sz="1300">
              <a:solidFill>
                <a:schemeClr val="dk1"/>
              </a:solidFill>
              <a:highlight>
                <a:schemeClr val="lt1"/>
              </a:highlight>
              <a:latin typeface="Quicksand"/>
              <a:ea typeface="Quicksand"/>
              <a:cs typeface="Quicksand"/>
              <a:sym typeface="Quicksand"/>
            </a:endParaRPr>
          </a:p>
        </p:txBody>
      </p:sp>
      <p:pic>
        <p:nvPicPr>
          <p:cNvPr id="1398" name="Google Shape;1398;p74"/>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grpSp>
        <p:nvGrpSpPr>
          <p:cNvPr id="1403" name="Google Shape;1403;p75"/>
          <p:cNvGrpSpPr/>
          <p:nvPr/>
        </p:nvGrpSpPr>
        <p:grpSpPr>
          <a:xfrm>
            <a:off x="7631947" y="671363"/>
            <a:ext cx="636814" cy="120078"/>
            <a:chOff x="8209059" y="198000"/>
            <a:chExt cx="636814" cy="120078"/>
          </a:xfrm>
        </p:grpSpPr>
        <p:sp>
          <p:nvSpPr>
            <p:cNvPr id="1404" name="Google Shape;1404;p7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7" name="Google Shape;1407;p75"/>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408" name="Google Shape;1408;p75"/>
          <p:cNvGrpSpPr/>
          <p:nvPr/>
        </p:nvGrpSpPr>
        <p:grpSpPr>
          <a:xfrm>
            <a:off x="7631947" y="671363"/>
            <a:ext cx="636814" cy="120078"/>
            <a:chOff x="8209059" y="198000"/>
            <a:chExt cx="636814" cy="120078"/>
          </a:xfrm>
        </p:grpSpPr>
        <p:sp>
          <p:nvSpPr>
            <p:cNvPr id="1409" name="Google Shape;1409;p75"/>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5"/>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5"/>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p75"/>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Abstract Class and Method</a:t>
            </a:r>
            <a:endParaRPr b="1">
              <a:solidFill>
                <a:schemeClr val="dk1"/>
              </a:solidFill>
              <a:highlight>
                <a:schemeClr val="lt1"/>
              </a:highlight>
              <a:latin typeface="Quicksand"/>
              <a:ea typeface="Quicksand"/>
              <a:cs typeface="Quicksand"/>
              <a:sym typeface="Quicksand"/>
            </a:endParaRPr>
          </a:p>
        </p:txBody>
      </p:sp>
      <p:sp>
        <p:nvSpPr>
          <p:cNvPr id="1413" name="Google Shape;1413;p75"/>
          <p:cNvSpPr txBox="1"/>
          <p:nvPr/>
        </p:nvSpPr>
        <p:spPr>
          <a:xfrm flipH="1">
            <a:off x="4196225" y="1170125"/>
            <a:ext cx="4630500" cy="30504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just">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just">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just">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latin typeface="Quicksand"/>
                <a:ea typeface="Quicksand"/>
                <a:cs typeface="Quicksand"/>
                <a:sym typeface="Quicksand"/>
              </a:rPr>
              <a:t>For example, People are generally unaware of the vehicle's inner workings and principles. Every person learns to drive a vehicle without fully understanding the complexity of the vehicle and its components.They don't need to be concerned about the engine, transmission, or brake systems etc. They are free to ride the vehicle right!!!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rPr b="1" lang="en" sz="1300">
                <a:solidFill>
                  <a:schemeClr val="dk1"/>
                </a:solidFill>
                <a:highlight>
                  <a:srgbClr val="FFFFFF"/>
                </a:highlight>
                <a:latin typeface="Quicksand"/>
                <a:ea typeface="Quicksand"/>
                <a:cs typeface="Quicksand"/>
                <a:sym typeface="Quicksand"/>
              </a:rPr>
              <a:t>In a similar way, abstraction allows a programmer to use many parts of code without exploring the core details.</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1400"/>
              </a:spcAft>
              <a:buClr>
                <a:schemeClr val="dk1"/>
              </a:buClr>
              <a:buSzPts val="1100"/>
              <a:buFont typeface="Arial"/>
              <a:buNone/>
            </a:pPr>
            <a:r>
              <a:t/>
            </a:r>
            <a:endParaRPr b="1" sz="1300">
              <a:solidFill>
                <a:schemeClr val="dk1"/>
              </a:solidFill>
              <a:highlight>
                <a:srgbClr val="FFFFFF"/>
              </a:highlight>
              <a:latin typeface="Quicksand"/>
              <a:ea typeface="Quicksand"/>
              <a:cs typeface="Quicksand"/>
              <a:sym typeface="Quicksand"/>
            </a:endParaRPr>
          </a:p>
        </p:txBody>
      </p:sp>
      <p:pic>
        <p:nvPicPr>
          <p:cNvPr id="1414" name="Google Shape;1414;p75"/>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76"/>
          <p:cNvGrpSpPr/>
          <p:nvPr/>
        </p:nvGrpSpPr>
        <p:grpSpPr>
          <a:xfrm>
            <a:off x="7631947" y="671363"/>
            <a:ext cx="636814" cy="120078"/>
            <a:chOff x="8209059" y="198000"/>
            <a:chExt cx="636814" cy="120078"/>
          </a:xfrm>
        </p:grpSpPr>
        <p:sp>
          <p:nvSpPr>
            <p:cNvPr id="1420" name="Google Shape;1420;p7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3" name="Google Shape;1423;p76"/>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424" name="Google Shape;1424;p76"/>
          <p:cNvGrpSpPr/>
          <p:nvPr/>
        </p:nvGrpSpPr>
        <p:grpSpPr>
          <a:xfrm>
            <a:off x="7631947" y="671363"/>
            <a:ext cx="636814" cy="120078"/>
            <a:chOff x="8209059" y="198000"/>
            <a:chExt cx="636814" cy="120078"/>
          </a:xfrm>
        </p:grpSpPr>
        <p:sp>
          <p:nvSpPr>
            <p:cNvPr id="1425" name="Google Shape;1425;p76"/>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6"/>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6"/>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8" name="Google Shape;1428;p76"/>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Abstract Base Class: Syntax </a:t>
            </a:r>
            <a:endParaRPr b="1">
              <a:solidFill>
                <a:schemeClr val="dk1"/>
              </a:solidFill>
              <a:highlight>
                <a:schemeClr val="lt1"/>
              </a:highlight>
              <a:latin typeface="Quicksand"/>
              <a:ea typeface="Quicksand"/>
              <a:cs typeface="Quicksand"/>
              <a:sym typeface="Quicksand"/>
            </a:endParaRPr>
          </a:p>
        </p:txBody>
      </p:sp>
      <p:sp>
        <p:nvSpPr>
          <p:cNvPr id="1429" name="Google Shape;1429;p76"/>
          <p:cNvSpPr txBox="1"/>
          <p:nvPr/>
        </p:nvSpPr>
        <p:spPr>
          <a:xfrm flipH="1">
            <a:off x="4181425" y="1435750"/>
            <a:ext cx="4630500" cy="26061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rPr b="1" lang="en" sz="1300">
                <a:solidFill>
                  <a:schemeClr val="dk1"/>
                </a:solidFill>
                <a:highlight>
                  <a:srgbClr val="FFFFFF"/>
                </a:highlight>
                <a:latin typeface="Quicksand"/>
                <a:ea typeface="Quicksand"/>
                <a:cs typeface="Quicksand"/>
                <a:sym typeface="Quicksand"/>
              </a:rPr>
              <a:t>Before defining an Abstract class, you must first import the abc module. The following is the syntax for the same.</a:t>
            </a:r>
            <a:endParaRPr b="1" sz="1300">
              <a:solidFill>
                <a:schemeClr val="dk1"/>
              </a:solidFill>
              <a:highlight>
                <a:srgbClr val="FFFFFF"/>
              </a:highlight>
              <a:latin typeface="Quicksand"/>
              <a:ea typeface="Quicksand"/>
              <a:cs typeface="Quicksand"/>
              <a:sym typeface="Quicksand"/>
            </a:endParaRPr>
          </a:p>
          <a:p>
            <a:pPr indent="0" lvl="0" marL="0" rtl="0" algn="l">
              <a:lnSpc>
                <a:spcPct val="135714"/>
              </a:lnSpc>
              <a:spcBef>
                <a:spcPts val="1400"/>
              </a:spcBef>
              <a:spcAft>
                <a:spcPts val="0"/>
              </a:spcAft>
              <a:buNone/>
            </a:pPr>
            <a:r>
              <a:rPr b="1" lang="en" sz="1300">
                <a:solidFill>
                  <a:srgbClr val="202124"/>
                </a:solidFill>
                <a:highlight>
                  <a:srgbClr val="FFFFFF"/>
                </a:highlight>
                <a:latin typeface="Quicksand"/>
                <a:ea typeface="Quicksand"/>
                <a:cs typeface="Quicksand"/>
                <a:sym typeface="Quicksand"/>
              </a:rPr>
              <a:t>abc (abstract base class) offers the necessary tools for crafting an abstract base class.</a:t>
            </a:r>
            <a:endParaRPr b="1" sz="1300">
              <a:solidFill>
                <a:schemeClr val="dk1"/>
              </a:solidFill>
              <a:highlight>
                <a:srgbClr val="FFFFFE"/>
              </a:highlight>
              <a:latin typeface="Quicksand"/>
              <a:ea typeface="Quicksand"/>
              <a:cs typeface="Quicksand"/>
              <a:sym typeface="Quicksand"/>
            </a:endParaRPr>
          </a:p>
          <a:p>
            <a:pPr indent="0" lvl="0" marL="0" rtl="0" algn="l">
              <a:lnSpc>
                <a:spcPct val="115000"/>
              </a:lnSpc>
              <a:spcBef>
                <a:spcPts val="1400"/>
              </a:spcBef>
              <a:spcAft>
                <a:spcPts val="0"/>
              </a:spcAft>
              <a:buNone/>
            </a:pPr>
            <a:r>
              <a:rPr b="1" lang="en" sz="1300">
                <a:solidFill>
                  <a:srgbClr val="202124"/>
                </a:solidFill>
                <a:highlight>
                  <a:srgbClr val="FFFFFF"/>
                </a:highlight>
                <a:latin typeface="Quicksand"/>
                <a:ea typeface="Quicksand"/>
                <a:cs typeface="Quicksand"/>
                <a:sym typeface="Quicksand"/>
              </a:rPr>
              <a:t>abstractmethod(function) is a decorator indicating abstract methods.</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0"/>
              </a:spcAft>
              <a:buNone/>
            </a:pPr>
            <a:r>
              <a:t/>
            </a:r>
            <a:endParaRPr b="1" sz="1300">
              <a:solidFill>
                <a:schemeClr val="dk1"/>
              </a:solidFill>
              <a:highlight>
                <a:srgbClr val="FFFFFF"/>
              </a:highlight>
              <a:latin typeface="Quicksand"/>
              <a:ea typeface="Quicksand"/>
              <a:cs typeface="Quicksand"/>
              <a:sym typeface="Quicksand"/>
            </a:endParaRPr>
          </a:p>
          <a:p>
            <a:pPr indent="0" lvl="0" marL="0" rtl="0" algn="l">
              <a:lnSpc>
                <a:spcPct val="115000"/>
              </a:lnSpc>
              <a:spcBef>
                <a:spcPts val="1400"/>
              </a:spcBef>
              <a:spcAft>
                <a:spcPts val="1400"/>
              </a:spcAft>
              <a:buNone/>
            </a:pPr>
            <a:r>
              <a:t/>
            </a:r>
            <a:endParaRPr b="1" sz="1300">
              <a:solidFill>
                <a:schemeClr val="dk1"/>
              </a:solidFill>
              <a:highlight>
                <a:srgbClr val="FFFFFF"/>
              </a:highlight>
              <a:latin typeface="Quicksand"/>
              <a:ea typeface="Quicksand"/>
              <a:cs typeface="Quicksand"/>
              <a:sym typeface="Quicksand"/>
            </a:endParaRPr>
          </a:p>
        </p:txBody>
      </p:sp>
      <p:sp>
        <p:nvSpPr>
          <p:cNvPr id="1430" name="Google Shape;1430;p76"/>
          <p:cNvSpPr/>
          <p:nvPr/>
        </p:nvSpPr>
        <p:spPr>
          <a:xfrm>
            <a:off x="5528575" y="3618250"/>
            <a:ext cx="2249400" cy="1151400"/>
          </a:xfrm>
          <a:prstGeom prst="roundRect">
            <a:avLst>
              <a:gd fmla="val 16667" name="adj"/>
            </a:avLst>
          </a:prstGeom>
          <a:solidFill>
            <a:srgbClr val="E69138"/>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431" name="Google Shape;1431;p76"/>
          <p:cNvSpPr txBox="1"/>
          <p:nvPr/>
        </p:nvSpPr>
        <p:spPr>
          <a:xfrm>
            <a:off x="5576799" y="3618250"/>
            <a:ext cx="2375700" cy="118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chemeClr val="lt1"/>
                </a:solidFill>
                <a:latin typeface="Quicksand"/>
                <a:ea typeface="Quicksand"/>
                <a:cs typeface="Quicksand"/>
                <a:sym typeface="Quicksand"/>
              </a:rPr>
              <a:t>             </a:t>
            </a:r>
            <a:r>
              <a:rPr b="1" lang="en" sz="1300">
                <a:solidFill>
                  <a:schemeClr val="lt1"/>
                </a:solidFill>
                <a:latin typeface="Quicksand"/>
                <a:ea typeface="Quicksand"/>
                <a:cs typeface="Quicksand"/>
                <a:sym typeface="Quicksand"/>
              </a:rPr>
              <a:t>Syntax</a:t>
            </a:r>
            <a:endParaRPr b="1" sz="13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from abc import ABC, abstractmethod   </a:t>
            </a:r>
            <a:endParaRPr b="1" sz="13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Class Class_Name(ABC):  </a:t>
            </a:r>
            <a:endParaRPr b="1" sz="1300">
              <a:solidFill>
                <a:schemeClr val="lt1"/>
              </a:solidFill>
              <a:latin typeface="Quicksand"/>
              <a:ea typeface="Quicksand"/>
              <a:cs typeface="Quicksand"/>
              <a:sym typeface="Quicksand"/>
            </a:endParaRPr>
          </a:p>
          <a:p>
            <a:pPr indent="0" lvl="0" marL="0" rtl="0" algn="ctr">
              <a:lnSpc>
                <a:spcPct val="100000"/>
              </a:lnSpc>
              <a:spcBef>
                <a:spcPts val="0"/>
              </a:spcBef>
              <a:spcAft>
                <a:spcPts val="0"/>
              </a:spcAft>
              <a:buClr>
                <a:schemeClr val="dk1"/>
              </a:buClr>
              <a:buSzPts val="1100"/>
              <a:buFont typeface="Arial"/>
              <a:buNone/>
            </a:pPr>
            <a:r>
              <a:rPr b="1" lang="en" sz="1300">
                <a:solidFill>
                  <a:schemeClr val="lt1"/>
                </a:solidFill>
                <a:latin typeface="Quicksand"/>
                <a:ea typeface="Quicksand"/>
                <a:cs typeface="Quicksand"/>
                <a:sym typeface="Quicksand"/>
              </a:rPr>
              <a:t> #abstract methods</a:t>
            </a:r>
            <a:endParaRPr b="1" sz="1300">
              <a:solidFill>
                <a:schemeClr val="lt1"/>
              </a:solidFill>
              <a:latin typeface="Quicksand"/>
              <a:ea typeface="Quicksand"/>
              <a:cs typeface="Quicksand"/>
              <a:sym typeface="Quicksand"/>
            </a:endParaRPr>
          </a:p>
        </p:txBody>
      </p:sp>
      <p:pic>
        <p:nvPicPr>
          <p:cNvPr id="1432" name="Google Shape;1432;p76"/>
          <p:cNvPicPr preferRelativeResize="0"/>
          <p:nvPr/>
        </p:nvPicPr>
        <p:blipFill>
          <a:blip r:embed="rId3">
            <a:alphaModFix/>
          </a:blip>
          <a:stretch>
            <a:fillRect/>
          </a:stretch>
        </p:blipFill>
        <p:spPr>
          <a:xfrm>
            <a:off x="152400" y="1170125"/>
            <a:ext cx="3820975" cy="3820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pSp>
        <p:nvGrpSpPr>
          <p:cNvPr id="1437" name="Google Shape;1437;p77"/>
          <p:cNvGrpSpPr/>
          <p:nvPr/>
        </p:nvGrpSpPr>
        <p:grpSpPr>
          <a:xfrm>
            <a:off x="7631947" y="671363"/>
            <a:ext cx="636814" cy="120078"/>
            <a:chOff x="8209059" y="198000"/>
            <a:chExt cx="636814" cy="120078"/>
          </a:xfrm>
        </p:grpSpPr>
        <p:sp>
          <p:nvSpPr>
            <p:cNvPr id="1438" name="Google Shape;1438;p7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1" name="Google Shape;1441;p77"/>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442" name="Google Shape;1442;p77"/>
          <p:cNvGrpSpPr/>
          <p:nvPr/>
        </p:nvGrpSpPr>
        <p:grpSpPr>
          <a:xfrm>
            <a:off x="7631947" y="671363"/>
            <a:ext cx="636814" cy="120078"/>
            <a:chOff x="8209059" y="198000"/>
            <a:chExt cx="636814" cy="120078"/>
          </a:xfrm>
        </p:grpSpPr>
        <p:sp>
          <p:nvSpPr>
            <p:cNvPr id="1443" name="Google Shape;1443;p77"/>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7"/>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7"/>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6" name="Google Shape;1446;p77"/>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2500">
                <a:solidFill>
                  <a:srgbClr val="011635"/>
                </a:solidFill>
                <a:latin typeface="Bebas Neue"/>
                <a:ea typeface="Bebas Neue"/>
                <a:cs typeface="Bebas Neue"/>
                <a:sym typeface="Bebas Neue"/>
              </a:rPr>
              <a:t>Program to demon</a:t>
            </a:r>
            <a:r>
              <a:rPr lang="en" sz="2500">
                <a:solidFill>
                  <a:srgbClr val="011635"/>
                </a:solidFill>
                <a:latin typeface="Bebas Neue"/>
                <a:ea typeface="Bebas Neue"/>
                <a:cs typeface="Bebas Neue"/>
                <a:sym typeface="Bebas Neue"/>
              </a:rPr>
              <a:t>strate Abstract Method</a:t>
            </a:r>
            <a:endParaRPr sz="2500">
              <a:solidFill>
                <a:srgbClr val="011635"/>
              </a:solidFill>
              <a:latin typeface="Bebas Neue"/>
              <a:ea typeface="Bebas Neue"/>
              <a:cs typeface="Bebas Neue"/>
              <a:sym typeface="Bebas Neue"/>
            </a:endParaRPr>
          </a:p>
        </p:txBody>
      </p:sp>
      <p:sp>
        <p:nvSpPr>
          <p:cNvPr id="1447" name="Google Shape;1447;p77"/>
          <p:cNvSpPr/>
          <p:nvPr/>
        </p:nvSpPr>
        <p:spPr>
          <a:xfrm>
            <a:off x="3896100" y="11038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7"/>
          <p:cNvSpPr txBox="1"/>
          <p:nvPr/>
        </p:nvSpPr>
        <p:spPr>
          <a:xfrm>
            <a:off x="3955235" y="11728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449" name="Google Shape;1449;p77"/>
          <p:cNvSpPr txBox="1"/>
          <p:nvPr/>
        </p:nvSpPr>
        <p:spPr>
          <a:xfrm>
            <a:off x="562400" y="1385275"/>
            <a:ext cx="3693900" cy="369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 Python program to demonstrate  </a:t>
            </a:r>
            <a:endParaRPr b="1" sz="10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 abstract base class (abc)  </a:t>
            </a:r>
            <a:endParaRPr b="1" sz="10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AF00DB"/>
                </a:solidFill>
                <a:highlight>
                  <a:srgbClr val="FFFFFE"/>
                </a:highlight>
                <a:latin typeface="Quicksand"/>
                <a:ea typeface="Quicksand"/>
                <a:cs typeface="Quicksand"/>
                <a:sym typeface="Quicksand"/>
              </a:rPr>
              <a:t>from</a:t>
            </a:r>
            <a:r>
              <a:rPr b="1" lang="en" sz="1050">
                <a:solidFill>
                  <a:schemeClr val="dk1"/>
                </a:solidFill>
                <a:highlight>
                  <a:srgbClr val="FFFFFE"/>
                </a:highlight>
                <a:latin typeface="Quicksand"/>
                <a:ea typeface="Quicksand"/>
                <a:cs typeface="Quicksand"/>
                <a:sym typeface="Quicksand"/>
              </a:rPr>
              <a:t> abc </a:t>
            </a:r>
            <a:r>
              <a:rPr b="1" lang="en" sz="1050">
                <a:solidFill>
                  <a:srgbClr val="AF00DB"/>
                </a:solidFill>
                <a:highlight>
                  <a:srgbClr val="FFFFFE"/>
                </a:highlight>
                <a:latin typeface="Quicksand"/>
                <a:ea typeface="Quicksand"/>
                <a:cs typeface="Quicksand"/>
                <a:sym typeface="Quicksand"/>
              </a:rPr>
              <a:t>import</a:t>
            </a:r>
            <a:r>
              <a:rPr b="1" lang="en" sz="1050">
                <a:solidFill>
                  <a:schemeClr val="dk1"/>
                </a:solidFill>
                <a:highlight>
                  <a:srgbClr val="FFFFFE"/>
                </a:highlight>
                <a:latin typeface="Quicksand"/>
                <a:ea typeface="Quicksand"/>
                <a:cs typeface="Quicksand"/>
                <a:sym typeface="Quicksand"/>
              </a:rPr>
              <a:t> ABC, abstractmethod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00FF"/>
                </a:solidFill>
                <a:highlight>
                  <a:srgbClr val="FFFFFE"/>
                </a:highlight>
                <a:latin typeface="Quicksand"/>
                <a:ea typeface="Quicksand"/>
                <a:cs typeface="Quicksand"/>
                <a:sym typeface="Quicksand"/>
              </a:rPr>
              <a:t>class</a:t>
            </a:r>
            <a:r>
              <a:rPr b="1" lang="en" sz="1050">
                <a:solidFill>
                  <a:schemeClr val="dk1"/>
                </a:solidFill>
                <a:highlight>
                  <a:srgbClr val="FFFFFE"/>
                </a:highlight>
                <a:latin typeface="Quicksand"/>
                <a:ea typeface="Quicksand"/>
                <a:cs typeface="Quicksand"/>
                <a:sym typeface="Quicksand"/>
              </a:rPr>
              <a:t> </a:t>
            </a:r>
            <a:r>
              <a:rPr b="1" lang="en" sz="1050">
                <a:solidFill>
                  <a:srgbClr val="267F99"/>
                </a:solidFill>
                <a:highlight>
                  <a:srgbClr val="FFFFFE"/>
                </a:highlight>
                <a:latin typeface="Quicksand"/>
                <a:ea typeface="Quicksand"/>
                <a:cs typeface="Quicksand"/>
                <a:sym typeface="Quicksand"/>
              </a:rPr>
              <a:t>AREA</a:t>
            </a:r>
            <a:r>
              <a:rPr b="1" lang="en" sz="1050">
                <a:solidFill>
                  <a:schemeClr val="dk1"/>
                </a:solidFill>
                <a:highlight>
                  <a:srgbClr val="FFFFFE"/>
                </a:highlight>
                <a:latin typeface="Quicksand"/>
                <a:ea typeface="Quicksand"/>
                <a:cs typeface="Quicksand"/>
                <a:sym typeface="Quicksand"/>
              </a:rPr>
              <a:t>(</a:t>
            </a:r>
            <a:r>
              <a:rPr b="1" lang="en" sz="1050">
                <a:solidFill>
                  <a:srgbClr val="267F99"/>
                </a:solidFill>
                <a:highlight>
                  <a:srgbClr val="FFFFFE"/>
                </a:highlight>
                <a:latin typeface="Quicksand"/>
                <a:ea typeface="Quicksand"/>
                <a:cs typeface="Quicksand"/>
                <a:sym typeface="Quicksand"/>
              </a:rPr>
              <a:t>ABC</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0000FF"/>
                </a:solidFill>
                <a:highlight>
                  <a:srgbClr val="FFFFFE"/>
                </a:highlight>
                <a:latin typeface="Quicksand"/>
                <a:ea typeface="Quicksand"/>
                <a:cs typeface="Quicksand"/>
                <a:sym typeface="Quicksand"/>
              </a:rPr>
              <a:t>def</a:t>
            </a: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calculation</a:t>
            </a:r>
            <a:r>
              <a:rPr b="1" lang="en" sz="1050">
                <a:solidFill>
                  <a:schemeClr val="dk1"/>
                </a:solidFill>
                <a:highlight>
                  <a:srgbClr val="FFFFFE"/>
                </a:highlight>
                <a:latin typeface="Quicksand"/>
                <a:ea typeface="Quicksand"/>
                <a:cs typeface="Quicksand"/>
                <a:sym typeface="Quicksand"/>
              </a:rPr>
              <a:t>(</a:t>
            </a:r>
            <a:r>
              <a:rPr b="1" lang="en" sz="1050">
                <a:solidFill>
                  <a:srgbClr val="001080"/>
                </a:solidFill>
                <a:highlight>
                  <a:srgbClr val="FFFFFE"/>
                </a:highlight>
                <a:latin typeface="Quicksand"/>
                <a:ea typeface="Quicksand"/>
                <a:cs typeface="Quicksand"/>
                <a:sym typeface="Quicksand"/>
              </a:rPr>
              <a:t>self</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AF00DB"/>
                </a:solidFill>
                <a:highlight>
                  <a:srgbClr val="FFFFFE"/>
                </a:highlight>
                <a:latin typeface="Quicksand"/>
                <a:ea typeface="Quicksand"/>
                <a:cs typeface="Quicksand"/>
                <a:sym typeface="Quicksand"/>
              </a:rPr>
              <a:t>pass</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00FF"/>
                </a:solidFill>
                <a:highlight>
                  <a:srgbClr val="FFFFFE"/>
                </a:highlight>
                <a:latin typeface="Quicksand"/>
                <a:ea typeface="Quicksand"/>
                <a:cs typeface="Quicksand"/>
                <a:sym typeface="Quicksand"/>
              </a:rPr>
              <a:t>class</a:t>
            </a:r>
            <a:r>
              <a:rPr b="1" lang="en" sz="1050">
                <a:solidFill>
                  <a:schemeClr val="dk1"/>
                </a:solidFill>
                <a:highlight>
                  <a:srgbClr val="FFFFFE"/>
                </a:highlight>
                <a:latin typeface="Quicksand"/>
                <a:ea typeface="Quicksand"/>
                <a:cs typeface="Quicksand"/>
                <a:sym typeface="Quicksand"/>
              </a:rPr>
              <a:t> </a:t>
            </a:r>
            <a:r>
              <a:rPr b="1" lang="en" sz="1050">
                <a:solidFill>
                  <a:srgbClr val="267F99"/>
                </a:solidFill>
                <a:highlight>
                  <a:srgbClr val="FFFFFE"/>
                </a:highlight>
                <a:latin typeface="Quicksand"/>
                <a:ea typeface="Quicksand"/>
                <a:cs typeface="Quicksand"/>
                <a:sym typeface="Quicksand"/>
              </a:rPr>
              <a:t>Square</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0000FF"/>
                </a:solidFill>
                <a:highlight>
                  <a:srgbClr val="FFFFFE"/>
                </a:highlight>
                <a:latin typeface="Quicksand"/>
                <a:ea typeface="Quicksand"/>
                <a:cs typeface="Quicksand"/>
                <a:sym typeface="Quicksand"/>
              </a:rPr>
              <a:t>def</a:t>
            </a: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calculation</a:t>
            </a:r>
            <a:r>
              <a:rPr b="1" lang="en" sz="1050">
                <a:solidFill>
                  <a:schemeClr val="dk1"/>
                </a:solidFill>
                <a:highlight>
                  <a:srgbClr val="FFFFFE"/>
                </a:highlight>
                <a:latin typeface="Quicksand"/>
                <a:ea typeface="Quicksand"/>
                <a:cs typeface="Quicksand"/>
                <a:sym typeface="Quicksand"/>
              </a:rPr>
              <a:t>(</a:t>
            </a:r>
            <a:r>
              <a:rPr b="1" lang="en" sz="1050">
                <a:solidFill>
                  <a:srgbClr val="001080"/>
                </a:solidFill>
                <a:highlight>
                  <a:srgbClr val="FFFFFE"/>
                </a:highlight>
                <a:latin typeface="Quicksand"/>
                <a:ea typeface="Quicksand"/>
                <a:cs typeface="Quicksand"/>
                <a:sym typeface="Quicksand"/>
              </a:rPr>
              <a:t>self</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 = float(</a:t>
            </a:r>
            <a:r>
              <a:rPr b="1" lang="en" sz="1050">
                <a:solidFill>
                  <a:srgbClr val="795E26"/>
                </a:solidFill>
                <a:highlight>
                  <a:srgbClr val="FFFFFE"/>
                </a:highlight>
                <a:latin typeface="Quicksand"/>
                <a:ea typeface="Quicksand"/>
                <a:cs typeface="Quicksand"/>
                <a:sym typeface="Quicksand"/>
              </a:rPr>
              <a:t>input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"Enter the side"</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area of square is:"</a:t>
            </a:r>
            <a:r>
              <a:rPr b="1" lang="en" sz="1050">
                <a:solidFill>
                  <a:schemeClr val="dk1"/>
                </a:solidFill>
                <a:highlight>
                  <a:srgbClr val="FFFFFE"/>
                </a:highlight>
                <a:latin typeface="Quicksand"/>
                <a:ea typeface="Quicksand"/>
                <a:cs typeface="Quicksand"/>
                <a:sym typeface="Quicksand"/>
              </a:rPr>
              <a:t>, a*a)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00FF"/>
                </a:solidFill>
                <a:highlight>
                  <a:srgbClr val="FFFFFE"/>
                </a:highlight>
                <a:latin typeface="Quicksand"/>
                <a:ea typeface="Quicksand"/>
                <a:cs typeface="Quicksand"/>
                <a:sym typeface="Quicksand"/>
              </a:rPr>
              <a:t>class</a:t>
            </a:r>
            <a:r>
              <a:rPr b="1" lang="en" sz="1050">
                <a:solidFill>
                  <a:schemeClr val="dk1"/>
                </a:solidFill>
                <a:highlight>
                  <a:srgbClr val="FFFFFE"/>
                </a:highlight>
                <a:latin typeface="Quicksand"/>
                <a:ea typeface="Quicksand"/>
                <a:cs typeface="Quicksand"/>
                <a:sym typeface="Quicksand"/>
              </a:rPr>
              <a:t> </a:t>
            </a:r>
            <a:r>
              <a:rPr b="1" lang="en" sz="1050">
                <a:solidFill>
                  <a:srgbClr val="267F99"/>
                </a:solidFill>
                <a:highlight>
                  <a:srgbClr val="FFFFFE"/>
                </a:highlight>
                <a:latin typeface="Quicksand"/>
                <a:ea typeface="Quicksand"/>
                <a:cs typeface="Quicksand"/>
                <a:sym typeface="Quicksand"/>
              </a:rPr>
              <a:t>Rectangle</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0000FF"/>
                </a:solidFill>
                <a:highlight>
                  <a:srgbClr val="FFFFFE"/>
                </a:highlight>
                <a:latin typeface="Quicksand"/>
                <a:ea typeface="Quicksand"/>
                <a:cs typeface="Quicksand"/>
                <a:sym typeface="Quicksand"/>
              </a:rPr>
              <a:t>def</a:t>
            </a: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calculation</a:t>
            </a:r>
            <a:r>
              <a:rPr b="1" lang="en" sz="1050">
                <a:solidFill>
                  <a:schemeClr val="dk1"/>
                </a:solidFill>
                <a:highlight>
                  <a:srgbClr val="FFFFFE"/>
                </a:highlight>
                <a:latin typeface="Quicksand"/>
                <a:ea typeface="Quicksand"/>
                <a:cs typeface="Quicksand"/>
                <a:sym typeface="Quicksand"/>
              </a:rPr>
              <a:t>(</a:t>
            </a:r>
            <a:r>
              <a:rPr b="1" lang="en" sz="1050">
                <a:solidFill>
                  <a:srgbClr val="001080"/>
                </a:solidFill>
                <a:highlight>
                  <a:srgbClr val="FFFFFE"/>
                </a:highlight>
                <a:latin typeface="Quicksand"/>
                <a:ea typeface="Quicksand"/>
                <a:cs typeface="Quicksand"/>
                <a:sym typeface="Quicksand"/>
              </a:rPr>
              <a:t>self</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 = float(</a:t>
            </a:r>
            <a:r>
              <a:rPr b="1" lang="en" sz="1050">
                <a:solidFill>
                  <a:srgbClr val="795E26"/>
                </a:solidFill>
                <a:highlight>
                  <a:srgbClr val="FFFFFE"/>
                </a:highlight>
                <a:latin typeface="Quicksand"/>
                <a:ea typeface="Quicksand"/>
                <a:cs typeface="Quicksand"/>
                <a:sym typeface="Quicksand"/>
              </a:rPr>
              <a:t>input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"Enter the length"</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b = float(</a:t>
            </a:r>
            <a:r>
              <a:rPr b="1" lang="en" sz="1050">
                <a:solidFill>
                  <a:srgbClr val="795E26"/>
                </a:solidFill>
                <a:highlight>
                  <a:srgbClr val="FFFFFE"/>
                </a:highlight>
                <a:latin typeface="Quicksand"/>
                <a:ea typeface="Quicksand"/>
                <a:cs typeface="Quicksand"/>
                <a:sym typeface="Quicksand"/>
              </a:rPr>
              <a:t>input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"Enter the breadth"</a:t>
            </a:r>
            <a:r>
              <a:rPr b="1" lang="en" sz="1050">
                <a:solidFill>
                  <a:schemeClr val="dk1"/>
                </a:solidFill>
                <a:highlight>
                  <a:srgbClr val="FFFFFE"/>
                </a:highlight>
                <a:latin typeface="Quicksand"/>
                <a:ea typeface="Quicksand"/>
                <a:cs typeface="Quicksand"/>
                <a:sym typeface="Quicksand"/>
              </a:rPr>
              <a:t>))</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area of rectangle is"</a:t>
            </a:r>
            <a:r>
              <a:rPr b="1" lang="en" sz="1050">
                <a:solidFill>
                  <a:schemeClr val="dk1"/>
                </a:solidFill>
                <a:highlight>
                  <a:srgbClr val="FFFFFE"/>
                </a:highlight>
                <a:latin typeface="Quicksand"/>
                <a:ea typeface="Quicksand"/>
                <a:cs typeface="Quicksand"/>
                <a:sym typeface="Quicksand"/>
              </a:rPr>
              <a:t>, a*b)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00FF"/>
                </a:solidFill>
                <a:highlight>
                  <a:srgbClr val="FFFFFE"/>
                </a:highlight>
                <a:latin typeface="Quicksand"/>
                <a:ea typeface="Quicksand"/>
                <a:cs typeface="Quicksand"/>
                <a:sym typeface="Quicksand"/>
              </a:rPr>
              <a:t>class</a:t>
            </a:r>
            <a:r>
              <a:rPr b="1" lang="en" sz="1050">
                <a:solidFill>
                  <a:schemeClr val="dk1"/>
                </a:solidFill>
                <a:highlight>
                  <a:srgbClr val="FFFFFE"/>
                </a:highlight>
                <a:latin typeface="Quicksand"/>
                <a:ea typeface="Quicksand"/>
                <a:cs typeface="Quicksand"/>
                <a:sym typeface="Quicksand"/>
              </a:rPr>
              <a:t> </a:t>
            </a:r>
            <a:r>
              <a:rPr b="1" lang="en" sz="1050">
                <a:solidFill>
                  <a:srgbClr val="267F99"/>
                </a:solidFill>
                <a:highlight>
                  <a:srgbClr val="FFFFFE"/>
                </a:highlight>
                <a:latin typeface="Quicksand"/>
                <a:ea typeface="Quicksand"/>
                <a:cs typeface="Quicksand"/>
                <a:sym typeface="Quicksand"/>
              </a:rPr>
              <a:t>Circle</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0000FF"/>
                </a:solidFill>
                <a:highlight>
                  <a:srgbClr val="FFFFFE"/>
                </a:highlight>
                <a:latin typeface="Quicksand"/>
                <a:ea typeface="Quicksand"/>
                <a:cs typeface="Quicksand"/>
                <a:sym typeface="Quicksand"/>
              </a:rPr>
              <a:t>def</a:t>
            </a: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calculation</a:t>
            </a:r>
            <a:r>
              <a:rPr b="1" lang="en" sz="1050">
                <a:solidFill>
                  <a:schemeClr val="dk1"/>
                </a:solidFill>
                <a:highlight>
                  <a:srgbClr val="FFFFFE"/>
                </a:highlight>
                <a:latin typeface="Quicksand"/>
                <a:ea typeface="Quicksand"/>
                <a:cs typeface="Quicksand"/>
                <a:sym typeface="Quicksand"/>
              </a:rPr>
              <a:t>(</a:t>
            </a:r>
            <a:r>
              <a:rPr b="1" lang="en" sz="1050">
                <a:solidFill>
                  <a:srgbClr val="001080"/>
                </a:solidFill>
                <a:highlight>
                  <a:srgbClr val="FFFFFE"/>
                </a:highlight>
                <a:latin typeface="Quicksand"/>
                <a:ea typeface="Quicksand"/>
                <a:cs typeface="Quicksand"/>
                <a:sym typeface="Quicksand"/>
              </a:rPr>
              <a:t>self</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 = float(</a:t>
            </a:r>
            <a:r>
              <a:rPr b="1" lang="en" sz="1050">
                <a:solidFill>
                  <a:srgbClr val="795E26"/>
                </a:solidFill>
                <a:highlight>
                  <a:srgbClr val="FFFFFE"/>
                </a:highlight>
                <a:latin typeface="Quicksand"/>
                <a:ea typeface="Quicksand"/>
                <a:cs typeface="Quicksand"/>
                <a:sym typeface="Quicksand"/>
              </a:rPr>
              <a:t>input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"Enter the radius"</a:t>
            </a:r>
            <a:r>
              <a:rPr b="1" lang="en" sz="1050">
                <a:solidFill>
                  <a:schemeClr val="dk1"/>
                </a:solidFill>
                <a:highlight>
                  <a:srgbClr val="FFFFFE"/>
                </a:highlight>
                <a:latin typeface="Quicksand"/>
                <a:ea typeface="Quicksand"/>
                <a:cs typeface="Quicksand"/>
                <a:sym typeface="Quicksand"/>
              </a:rPr>
              <a:t>))  </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        </a:t>
            </a: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"The area of circle is:"</a:t>
            </a:r>
            <a:r>
              <a:rPr b="1" lang="en" sz="1050">
                <a:solidFill>
                  <a:schemeClr val="dk1"/>
                </a:solidFill>
                <a:highlight>
                  <a:srgbClr val="FFFFFE"/>
                </a:highlight>
                <a:latin typeface="Quicksand"/>
                <a:ea typeface="Quicksand"/>
                <a:cs typeface="Quicksand"/>
                <a:sym typeface="Quicksand"/>
              </a:rPr>
              <a:t>, </a:t>
            </a:r>
            <a:r>
              <a:rPr b="1" lang="en" sz="1050">
                <a:solidFill>
                  <a:srgbClr val="09885A"/>
                </a:solidFill>
                <a:highlight>
                  <a:srgbClr val="FFFFFE"/>
                </a:highlight>
                <a:latin typeface="Quicksand"/>
                <a:ea typeface="Quicksand"/>
                <a:cs typeface="Quicksand"/>
                <a:sym typeface="Quicksand"/>
              </a:rPr>
              <a:t>3.14</a:t>
            </a:r>
            <a:r>
              <a:rPr b="1" lang="en" sz="1050">
                <a:solidFill>
                  <a:schemeClr val="dk1"/>
                </a:solidFill>
                <a:highlight>
                  <a:srgbClr val="FFFFFE"/>
                </a:highlight>
                <a:latin typeface="Quicksand"/>
                <a:ea typeface="Quicksand"/>
                <a:cs typeface="Quicksand"/>
                <a:sym typeface="Quicksand"/>
              </a:rPr>
              <a:t>*a*a)</a:t>
            </a:r>
            <a:endParaRPr b="1" sz="1200">
              <a:solidFill>
                <a:srgbClr val="008000"/>
              </a:solidFill>
              <a:highlight>
                <a:srgbClr val="FFFFFE"/>
              </a:highlight>
              <a:latin typeface="Quicksand"/>
              <a:ea typeface="Quicksand"/>
              <a:cs typeface="Quicksand"/>
              <a:sym typeface="Quicksand"/>
            </a:endParaRPr>
          </a:p>
        </p:txBody>
      </p:sp>
      <p:sp>
        <p:nvSpPr>
          <p:cNvPr id="1450" name="Google Shape;1450;p77"/>
          <p:cNvSpPr/>
          <p:nvPr/>
        </p:nvSpPr>
        <p:spPr>
          <a:xfrm>
            <a:off x="6655650" y="3287100"/>
            <a:ext cx="2347200" cy="17547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451" name="Google Shape;1451;p77"/>
          <p:cNvSpPr txBox="1"/>
          <p:nvPr/>
        </p:nvSpPr>
        <p:spPr>
          <a:xfrm>
            <a:off x="6754749" y="3286975"/>
            <a:ext cx="24903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side 5.0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area of square is: 25.0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length 6.0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breadth 7.0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area of rectangle is 42.0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Enter the radius 8.0</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1"/>
                </a:solidFill>
                <a:latin typeface="Quicksand"/>
                <a:ea typeface="Quicksand"/>
                <a:cs typeface="Quicksand"/>
                <a:sym typeface="Quicksand"/>
              </a:rPr>
              <a:t>The area of circle is: 200.96</a:t>
            </a:r>
            <a:endParaRPr b="1" sz="1200">
              <a:solidFill>
                <a:schemeClr val="lt1"/>
              </a:solidFill>
              <a:latin typeface="Quicksand"/>
              <a:ea typeface="Quicksand"/>
              <a:cs typeface="Quicksand"/>
              <a:sym typeface="Quicksand"/>
            </a:endParaRPr>
          </a:p>
        </p:txBody>
      </p:sp>
      <p:sp>
        <p:nvSpPr>
          <p:cNvPr id="1452" name="Google Shape;1452;p77"/>
          <p:cNvSpPr txBox="1"/>
          <p:nvPr/>
        </p:nvSpPr>
        <p:spPr>
          <a:xfrm>
            <a:off x="5411300" y="1516375"/>
            <a:ext cx="1694700" cy="2374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008000"/>
                </a:solidFill>
                <a:highlight>
                  <a:srgbClr val="FFFFFE"/>
                </a:highlight>
                <a:latin typeface="Quicksand"/>
                <a:ea typeface="Quicksand"/>
                <a:cs typeface="Quicksand"/>
                <a:sym typeface="Quicksand"/>
              </a:rPr>
              <a:t>#Driver Code</a:t>
            </a:r>
            <a:endParaRPr b="1" sz="1200">
              <a:solidFill>
                <a:srgbClr val="008000"/>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t= </a:t>
            </a:r>
            <a:r>
              <a:rPr b="1" lang="en" sz="1200">
                <a:solidFill>
                  <a:schemeClr val="dk1"/>
                </a:solidFill>
                <a:highlight>
                  <a:srgbClr val="FFFFFE"/>
                </a:highlight>
                <a:latin typeface="Quicksand"/>
                <a:ea typeface="Quicksand"/>
                <a:cs typeface="Quicksand"/>
                <a:sym typeface="Quicksand"/>
              </a:rPr>
              <a:t>Square</a:t>
            </a:r>
            <a:r>
              <a:rPr b="1" lang="en" sz="1200">
                <a:solidFill>
                  <a:schemeClr val="dk1"/>
                </a:solidFill>
                <a:highlight>
                  <a:srgbClr val="FFFFFE"/>
                </a:highlight>
                <a:latin typeface="Quicksand"/>
                <a:ea typeface="Quicksand"/>
                <a:cs typeface="Quicksand"/>
                <a:sym typeface="Quicksand"/>
              </a:rPr>
              <a:t> ()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t.calculation()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r = Rectangle()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r.calculation()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s = Circle()   </a:t>
            </a:r>
            <a:endParaRPr b="1" sz="1200">
              <a:solidFill>
                <a:schemeClr val="dk1"/>
              </a:solidFill>
              <a:highlight>
                <a:srgbClr val="FFFFFE"/>
              </a:highlight>
              <a:latin typeface="Quicksand"/>
              <a:ea typeface="Quicksand"/>
              <a:cs typeface="Quicksand"/>
              <a:sym typeface="Quicksand"/>
            </a:endParaRPr>
          </a:p>
          <a:p>
            <a:pPr indent="0" lvl="0" marL="0" rtl="0" algn="l">
              <a:lnSpc>
                <a:spcPct val="135714"/>
              </a:lnSpc>
              <a:spcBef>
                <a:spcPts val="0"/>
              </a:spcBef>
              <a:spcAft>
                <a:spcPts val="0"/>
              </a:spcAft>
              <a:buNone/>
            </a:pPr>
            <a:r>
              <a:rPr b="1" lang="en" sz="1200">
                <a:solidFill>
                  <a:schemeClr val="dk1"/>
                </a:solidFill>
                <a:highlight>
                  <a:srgbClr val="FFFFFE"/>
                </a:highlight>
                <a:latin typeface="Quicksand"/>
                <a:ea typeface="Quicksand"/>
                <a:cs typeface="Quicksand"/>
                <a:sym typeface="Quicksand"/>
              </a:rPr>
              <a:t>s.calculation()</a:t>
            </a:r>
            <a:endParaRPr b="1" sz="1200">
              <a:solidFill>
                <a:srgbClr val="008000"/>
              </a:solidFill>
              <a:highlight>
                <a:srgbClr val="FFFFFE"/>
              </a:highlight>
              <a:latin typeface="Quicksand"/>
              <a:ea typeface="Quicksand"/>
              <a:cs typeface="Quicksand"/>
              <a:sym typeface="Quicksan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grpSp>
        <p:nvGrpSpPr>
          <p:cNvPr id="1457" name="Google Shape;1457;p78"/>
          <p:cNvGrpSpPr/>
          <p:nvPr/>
        </p:nvGrpSpPr>
        <p:grpSpPr>
          <a:xfrm>
            <a:off x="7631947" y="671363"/>
            <a:ext cx="636814" cy="120078"/>
            <a:chOff x="8209059" y="198000"/>
            <a:chExt cx="636814" cy="120078"/>
          </a:xfrm>
        </p:grpSpPr>
        <p:sp>
          <p:nvSpPr>
            <p:cNvPr id="1458" name="Google Shape;1458;p7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1" name="Google Shape;1461;p78"/>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462" name="Google Shape;1462;p78"/>
          <p:cNvGrpSpPr/>
          <p:nvPr/>
        </p:nvGrpSpPr>
        <p:grpSpPr>
          <a:xfrm>
            <a:off x="7631947" y="671363"/>
            <a:ext cx="636814" cy="120078"/>
            <a:chOff x="8209059" y="198000"/>
            <a:chExt cx="636814" cy="120078"/>
          </a:xfrm>
        </p:grpSpPr>
        <p:sp>
          <p:nvSpPr>
            <p:cNvPr id="1463" name="Google Shape;1463;p78"/>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8"/>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8"/>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6" name="Google Shape;1466;p78"/>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Encapsulation</a:t>
            </a:r>
            <a:endParaRPr b="1">
              <a:solidFill>
                <a:schemeClr val="dk1"/>
              </a:solidFill>
              <a:highlight>
                <a:schemeClr val="lt1"/>
              </a:highlight>
              <a:latin typeface="Quicksand"/>
              <a:ea typeface="Quicksand"/>
              <a:cs typeface="Quicksand"/>
              <a:sym typeface="Quicksand"/>
            </a:endParaRPr>
          </a:p>
        </p:txBody>
      </p:sp>
      <p:sp>
        <p:nvSpPr>
          <p:cNvPr id="1467" name="Google Shape;1467;p78"/>
          <p:cNvSpPr txBox="1"/>
          <p:nvPr/>
        </p:nvSpPr>
        <p:spPr>
          <a:xfrm flipH="1">
            <a:off x="3912025" y="1372450"/>
            <a:ext cx="4899900" cy="37068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One of the core principles in object-oriented programming is encapsulation (OOP). </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It describes the concept of data wrapping and the methods that operate with data as a single unit. </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This prevents data from being accidentally modified by restricting direct access to variables and methods.</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sz="1300">
                <a:solidFill>
                  <a:srgbClr val="202124"/>
                </a:solidFill>
                <a:highlight>
                  <a:srgbClr val="FFFFFF"/>
                </a:highlight>
                <a:latin typeface="Quicksand"/>
                <a:ea typeface="Quicksand"/>
                <a:cs typeface="Quicksand"/>
                <a:sym typeface="Quicksand"/>
              </a:rPr>
              <a:t>In programming, a class is an example that wraps all the variables and methods defined inside it.</a:t>
            </a:r>
            <a:r>
              <a:rPr b="1" lang="en" sz="1300">
                <a:solidFill>
                  <a:schemeClr val="dk1"/>
                </a:solidFill>
                <a:highlight>
                  <a:schemeClr val="lt1"/>
                </a:highlight>
                <a:latin typeface="Quicksand"/>
                <a:ea typeface="Quicksand"/>
                <a:cs typeface="Quicksand"/>
                <a:sym typeface="Quicksand"/>
              </a:rPr>
              <a:t> </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0"/>
              </a:spcAft>
              <a:buNone/>
            </a:pPr>
            <a:r>
              <a:rPr b="1" lang="en" sz="1300">
                <a:solidFill>
                  <a:schemeClr val="dk1"/>
                </a:solidFill>
                <a:highlight>
                  <a:schemeClr val="lt1"/>
                </a:highlight>
                <a:latin typeface="Quicksand"/>
                <a:ea typeface="Quicksand"/>
                <a:cs typeface="Quicksand"/>
                <a:sym typeface="Quicksand"/>
              </a:rPr>
              <a:t>To accomplish this in Python, just follow the convention by prefixing the single underscore “_” with the class variable.</a:t>
            </a:r>
            <a:endParaRPr b="1" sz="1300">
              <a:solidFill>
                <a:schemeClr val="dk1"/>
              </a:solidFill>
              <a:highlight>
                <a:schemeClr val="lt1"/>
              </a:highlight>
              <a:latin typeface="Quicksand"/>
              <a:ea typeface="Quicksand"/>
              <a:cs typeface="Quicksand"/>
              <a:sym typeface="Quicksand"/>
            </a:endParaRPr>
          </a:p>
          <a:p>
            <a:pPr indent="0" lvl="0" marL="0" rtl="0" algn="just">
              <a:lnSpc>
                <a:spcPct val="115000"/>
              </a:lnSpc>
              <a:spcBef>
                <a:spcPts val="1400"/>
              </a:spcBef>
              <a:spcAft>
                <a:spcPts val="1400"/>
              </a:spcAft>
              <a:buClr>
                <a:schemeClr val="dk1"/>
              </a:buClr>
              <a:buSzPts val="1100"/>
              <a:buFont typeface="Arial"/>
              <a:buNone/>
            </a:pPr>
            <a:r>
              <a:rPr b="1" lang="en" sz="1300">
                <a:solidFill>
                  <a:schemeClr val="dk1"/>
                </a:solidFill>
                <a:highlight>
                  <a:schemeClr val="lt1"/>
                </a:highlight>
                <a:latin typeface="Quicksand"/>
                <a:ea typeface="Quicksand"/>
                <a:cs typeface="Quicksand"/>
                <a:sym typeface="Quicksand"/>
              </a:rPr>
              <a:t>These variables are referred to as private variables.</a:t>
            </a:r>
            <a:endParaRPr b="1" sz="1300">
              <a:solidFill>
                <a:schemeClr val="dk1"/>
              </a:solidFill>
              <a:highlight>
                <a:schemeClr val="lt1"/>
              </a:highlight>
              <a:latin typeface="Quicksand"/>
              <a:ea typeface="Quicksand"/>
              <a:cs typeface="Quicksand"/>
              <a:sym typeface="Quicksand"/>
            </a:endParaRPr>
          </a:p>
        </p:txBody>
      </p:sp>
      <p:pic>
        <p:nvPicPr>
          <p:cNvPr id="1468" name="Google Shape;1468;p78"/>
          <p:cNvPicPr preferRelativeResize="0"/>
          <p:nvPr/>
        </p:nvPicPr>
        <p:blipFill>
          <a:blip r:embed="rId3">
            <a:alphaModFix/>
          </a:blip>
          <a:stretch>
            <a:fillRect/>
          </a:stretch>
        </p:blipFill>
        <p:spPr>
          <a:xfrm>
            <a:off x="152400" y="1170125"/>
            <a:ext cx="3607225" cy="3607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grpSp>
        <p:nvGrpSpPr>
          <p:cNvPr id="1473" name="Google Shape;1473;p79"/>
          <p:cNvGrpSpPr/>
          <p:nvPr/>
        </p:nvGrpSpPr>
        <p:grpSpPr>
          <a:xfrm>
            <a:off x="7631947" y="671363"/>
            <a:ext cx="636814" cy="120078"/>
            <a:chOff x="8209059" y="198000"/>
            <a:chExt cx="636814" cy="120078"/>
          </a:xfrm>
        </p:grpSpPr>
        <p:sp>
          <p:nvSpPr>
            <p:cNvPr id="1474" name="Google Shape;1474;p7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7" name="Google Shape;1477;p7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8" name="Google Shape;1478;p79"/>
          <p:cNvGrpSpPr/>
          <p:nvPr/>
        </p:nvGrpSpPr>
        <p:grpSpPr>
          <a:xfrm>
            <a:off x="7631947" y="671363"/>
            <a:ext cx="636814" cy="120078"/>
            <a:chOff x="8209059" y="198000"/>
            <a:chExt cx="636814" cy="120078"/>
          </a:xfrm>
        </p:grpSpPr>
        <p:sp>
          <p:nvSpPr>
            <p:cNvPr id="1479" name="Google Shape;1479;p7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2" name="Google Shape;1482;p7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3600">
                <a:solidFill>
                  <a:srgbClr val="011635"/>
                </a:solidFill>
                <a:latin typeface="Bebas Neue"/>
                <a:ea typeface="Bebas Neue"/>
                <a:cs typeface="Bebas Neue"/>
                <a:sym typeface="Bebas Neue"/>
              </a:rPr>
              <a:t>Encapsulation</a:t>
            </a:r>
            <a:endParaRPr sz="3600">
              <a:solidFill>
                <a:schemeClr val="lt1"/>
              </a:solidFill>
              <a:latin typeface="Bebas Neue"/>
              <a:ea typeface="Bebas Neue"/>
              <a:cs typeface="Bebas Neue"/>
              <a:sym typeface="Bebas Neue"/>
            </a:endParaRPr>
          </a:p>
        </p:txBody>
      </p:sp>
      <p:sp>
        <p:nvSpPr>
          <p:cNvPr id="1483" name="Google Shape;1483;p79"/>
          <p:cNvSpPr txBox="1"/>
          <p:nvPr/>
        </p:nvSpPr>
        <p:spPr>
          <a:xfrm>
            <a:off x="3501675" y="1093300"/>
            <a:ext cx="5361600" cy="3909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100">
                <a:solidFill>
                  <a:schemeClr val="dk1"/>
                </a:solidFill>
                <a:latin typeface="Quicksand"/>
                <a:ea typeface="Quicksand"/>
                <a:cs typeface="Quicksand"/>
                <a:sym typeface="Quicksand"/>
              </a:rPr>
              <a:t>Consider the following example of encapsulation in practise: There are various divisions in a company, including accounts, finance, and sales, to name a few. All financial transactions are handled by the finance department, which also keeps track of all financial data. The sales department, therefore, is in charge of all sales-related activities and keeps track of all sales. An executive from the finance department, for example, may occasionally demand all of the sales data for a specific month for some reason.</a:t>
            </a:r>
            <a:endParaRPr b="1" sz="1100">
              <a:solidFill>
                <a:schemeClr val="dk1"/>
              </a:solidFill>
              <a:latin typeface="Quicksand"/>
              <a:ea typeface="Quicksand"/>
              <a:cs typeface="Quicksand"/>
              <a:sym typeface="Quicksand"/>
            </a:endParaRPr>
          </a:p>
          <a:p>
            <a:pPr indent="0" lvl="0" marL="0" rtl="0" algn="just">
              <a:lnSpc>
                <a:spcPct val="150000"/>
              </a:lnSpc>
              <a:spcBef>
                <a:spcPts val="0"/>
              </a:spcBef>
              <a:spcAft>
                <a:spcPts val="0"/>
              </a:spcAft>
              <a:buNone/>
            </a:pPr>
            <a:r>
              <a:rPr b="1" lang="en" sz="1100">
                <a:solidFill>
                  <a:schemeClr val="dk1"/>
                </a:solidFill>
                <a:latin typeface="Quicksand"/>
                <a:ea typeface="Quicksand"/>
                <a:cs typeface="Quicksand"/>
                <a:sym typeface="Quicksand"/>
              </a:rPr>
              <a:t>In this case, he is not allowed to access the data in the sales area directly. He must first contact the sales department's individual section head and seek the necessary information. It's all about encapsulation. The data from the sales department, as well as the personnel who can affect it, are grouped under the heading "sales division". When encapsulation is utilised, the data is also hidden. In this situation, the data of departments like sales, finance, and accounting is hidden from any other departments.</a:t>
            </a:r>
            <a:endParaRPr b="1">
              <a:solidFill>
                <a:schemeClr val="dk1"/>
              </a:solidFill>
              <a:highlight>
                <a:schemeClr val="lt1"/>
              </a:highlight>
              <a:latin typeface="Quicksand"/>
              <a:ea typeface="Quicksand"/>
              <a:cs typeface="Quicksand"/>
              <a:sym typeface="Quicksand"/>
            </a:endParaRPr>
          </a:p>
        </p:txBody>
      </p:sp>
      <p:pic>
        <p:nvPicPr>
          <p:cNvPr id="1484" name="Google Shape;1484;p79"/>
          <p:cNvPicPr preferRelativeResize="0"/>
          <p:nvPr/>
        </p:nvPicPr>
        <p:blipFill>
          <a:blip r:embed="rId3">
            <a:alphaModFix/>
          </a:blip>
          <a:stretch>
            <a:fillRect/>
          </a:stretch>
        </p:blipFill>
        <p:spPr>
          <a:xfrm>
            <a:off x="304800" y="1336875"/>
            <a:ext cx="3196875" cy="3196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grpSp>
        <p:nvGrpSpPr>
          <p:cNvPr id="1489" name="Google Shape;1489;p80"/>
          <p:cNvGrpSpPr/>
          <p:nvPr/>
        </p:nvGrpSpPr>
        <p:grpSpPr>
          <a:xfrm>
            <a:off x="7631947" y="671363"/>
            <a:ext cx="636814" cy="120078"/>
            <a:chOff x="8209059" y="198000"/>
            <a:chExt cx="636814" cy="120078"/>
          </a:xfrm>
        </p:grpSpPr>
        <p:sp>
          <p:nvSpPr>
            <p:cNvPr id="1490" name="Google Shape;1490;p8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3" name="Google Shape;1493;p8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494" name="Google Shape;1494;p80"/>
          <p:cNvGrpSpPr/>
          <p:nvPr/>
        </p:nvGrpSpPr>
        <p:grpSpPr>
          <a:xfrm>
            <a:off x="7631947" y="671363"/>
            <a:ext cx="636814" cy="120078"/>
            <a:chOff x="8209059" y="198000"/>
            <a:chExt cx="636814" cy="120078"/>
          </a:xfrm>
        </p:grpSpPr>
        <p:sp>
          <p:nvSpPr>
            <p:cNvPr id="1495" name="Google Shape;1495;p8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8" name="Google Shape;1498;p8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3600"/>
              <a:buFont typeface="Arial"/>
              <a:buNone/>
            </a:pPr>
            <a:r>
              <a:rPr lang="en" sz="2500">
                <a:solidFill>
                  <a:srgbClr val="011635"/>
                </a:solidFill>
                <a:latin typeface="Bebas Neue"/>
                <a:ea typeface="Bebas Neue"/>
                <a:cs typeface="Bebas Neue"/>
                <a:sym typeface="Bebas Neue"/>
              </a:rPr>
              <a:t>Program to demonstr</a:t>
            </a:r>
            <a:r>
              <a:rPr lang="en" sz="2500">
                <a:solidFill>
                  <a:srgbClr val="011635"/>
                </a:solidFill>
                <a:latin typeface="Bebas Neue"/>
                <a:ea typeface="Bebas Neue"/>
                <a:cs typeface="Bebas Neue"/>
                <a:sym typeface="Bebas Neue"/>
              </a:rPr>
              <a:t>ate Encapsulation</a:t>
            </a:r>
            <a:endParaRPr sz="2500">
              <a:solidFill>
                <a:srgbClr val="011635"/>
              </a:solidFill>
              <a:latin typeface="Bebas Neue"/>
              <a:ea typeface="Bebas Neue"/>
              <a:cs typeface="Bebas Neue"/>
              <a:sym typeface="Bebas Neue"/>
            </a:endParaRPr>
          </a:p>
        </p:txBody>
      </p:sp>
      <p:sp>
        <p:nvSpPr>
          <p:cNvPr id="1499" name="Google Shape;1499;p80"/>
          <p:cNvSpPr/>
          <p:nvPr/>
        </p:nvSpPr>
        <p:spPr>
          <a:xfrm>
            <a:off x="3896100" y="1103875"/>
            <a:ext cx="1136100" cy="4698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0"/>
          <p:cNvSpPr txBox="1"/>
          <p:nvPr/>
        </p:nvSpPr>
        <p:spPr>
          <a:xfrm>
            <a:off x="3955235" y="1172864"/>
            <a:ext cx="958500" cy="343500"/>
          </a:xfrm>
          <a:prstGeom prst="rect">
            <a:avLst/>
          </a:prstGeom>
          <a:noFill/>
          <a:ln>
            <a:noFill/>
          </a:ln>
        </p:spPr>
        <p:txBody>
          <a:bodyPr anchorCtr="0" anchor="ctr" bIns="0" lIns="720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rgbClr val="FFFFFF"/>
                </a:solidFill>
                <a:latin typeface="Bebas Neue"/>
                <a:ea typeface="Bebas Neue"/>
                <a:cs typeface="Bebas Neue"/>
                <a:sym typeface="Bebas Neue"/>
              </a:rPr>
              <a:t> example</a:t>
            </a:r>
            <a:endParaRPr b="0" i="0" sz="2200" u="none" cap="none" strike="noStrike">
              <a:solidFill>
                <a:srgbClr val="FFFFFF"/>
              </a:solidFill>
              <a:latin typeface="Bebas Neue"/>
              <a:ea typeface="Bebas Neue"/>
              <a:cs typeface="Bebas Neue"/>
              <a:sym typeface="Bebas Neue"/>
            </a:endParaRPr>
          </a:p>
        </p:txBody>
      </p:sp>
      <p:sp>
        <p:nvSpPr>
          <p:cNvPr id="1501" name="Google Shape;1501;p80"/>
          <p:cNvSpPr txBox="1"/>
          <p:nvPr/>
        </p:nvSpPr>
        <p:spPr>
          <a:xfrm>
            <a:off x="189575" y="1103875"/>
            <a:ext cx="3822000" cy="402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50">
                <a:solidFill>
                  <a:srgbClr val="008000"/>
                </a:solidFill>
                <a:highlight>
                  <a:srgbClr val="FFFFFE"/>
                </a:highlight>
                <a:latin typeface="Quicksand"/>
                <a:ea typeface="Quicksand"/>
                <a:cs typeface="Quicksand"/>
                <a:sym typeface="Quicksand"/>
              </a:rPr>
              <a:t># Python program to</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rgbClr val="008000"/>
                </a:solidFill>
                <a:highlight>
                  <a:srgbClr val="FFFFFE"/>
                </a:highlight>
                <a:latin typeface="Quicksand"/>
                <a:ea typeface="Quicksand"/>
                <a:cs typeface="Quicksand"/>
                <a:sym typeface="Quicksand"/>
              </a:rPr>
              <a:t># demonstrate protected members</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rgbClr val="008000"/>
                </a:solidFill>
                <a:highlight>
                  <a:srgbClr val="FFFFFE"/>
                </a:highlight>
                <a:latin typeface="Quicksand"/>
                <a:ea typeface="Quicksand"/>
                <a:cs typeface="Quicksand"/>
                <a:sym typeface="Quicksand"/>
              </a:rPr>
              <a:t># Creating a base class</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rgbClr val="0000FF"/>
                </a:solidFill>
                <a:highlight>
                  <a:srgbClr val="FFFFFE"/>
                </a:highlight>
                <a:latin typeface="Quicksand"/>
                <a:ea typeface="Quicksand"/>
                <a:cs typeface="Quicksand"/>
                <a:sym typeface="Quicksand"/>
              </a:rPr>
              <a:t>class</a:t>
            </a:r>
            <a:r>
              <a:rPr b="1" lang="en" sz="1150">
                <a:solidFill>
                  <a:schemeClr val="dk1"/>
                </a:solidFill>
                <a:highlight>
                  <a:srgbClr val="FFFFFE"/>
                </a:highlight>
                <a:latin typeface="Quicksand"/>
                <a:ea typeface="Quicksand"/>
                <a:cs typeface="Quicksand"/>
                <a:sym typeface="Quicksand"/>
              </a:rPr>
              <a:t> Base:</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00FF"/>
                </a:solidFill>
                <a:highlight>
                  <a:srgbClr val="FFFFFE"/>
                </a:highlight>
                <a:latin typeface="Quicksand"/>
                <a:ea typeface="Quicksand"/>
                <a:cs typeface="Quicksand"/>
                <a:sym typeface="Quicksand"/>
              </a:rPr>
              <a:t>def</a:t>
            </a: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__init__</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.a = </a:t>
            </a:r>
            <a:r>
              <a:rPr b="1" lang="en" sz="1150">
                <a:solidFill>
                  <a:srgbClr val="09885A"/>
                </a:solidFill>
                <a:highlight>
                  <a:srgbClr val="FFFFFE"/>
                </a:highlight>
                <a:latin typeface="Quicksand"/>
                <a:ea typeface="Quicksand"/>
                <a:cs typeface="Quicksand"/>
                <a:sym typeface="Quicksand"/>
              </a:rPr>
              <a:t>20</a:t>
            </a:r>
            <a:r>
              <a:rPr b="1" lang="en" sz="1150">
                <a:solidFill>
                  <a:schemeClr val="dk1"/>
                </a:solidFill>
                <a:highlight>
                  <a:srgbClr val="FFFFFE"/>
                </a:highlight>
                <a:latin typeface="Quicksand"/>
                <a:ea typeface="Quicksand"/>
                <a:cs typeface="Quicksand"/>
                <a:sym typeface="Quicksand"/>
              </a:rPr>
              <a:t>  </a:t>
            </a:r>
            <a:r>
              <a:rPr b="1" lang="en" sz="1150">
                <a:solidFill>
                  <a:srgbClr val="008000"/>
                </a:solidFill>
                <a:highlight>
                  <a:srgbClr val="FFFFFE"/>
                </a:highlight>
                <a:latin typeface="Quicksand"/>
                <a:ea typeface="Quicksand"/>
                <a:cs typeface="Quicksand"/>
                <a:sym typeface="Quicksand"/>
              </a:rPr>
              <a:t>#Class Variable</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8000"/>
                </a:solidFill>
                <a:highlight>
                  <a:srgbClr val="FFFFFE"/>
                </a:highlight>
                <a:latin typeface="Quicksand"/>
                <a:ea typeface="Quicksand"/>
                <a:cs typeface="Quicksand"/>
                <a:sym typeface="Quicksand"/>
              </a:rPr>
              <a:t># Protected member</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._b = </a:t>
            </a:r>
            <a:r>
              <a:rPr b="1" lang="en" sz="1150">
                <a:solidFill>
                  <a:srgbClr val="09885A"/>
                </a:solidFill>
                <a:highlight>
                  <a:srgbClr val="FFFFFE"/>
                </a:highlight>
                <a:latin typeface="Quicksand"/>
                <a:ea typeface="Quicksand"/>
                <a:cs typeface="Quicksand"/>
                <a:sym typeface="Quicksand"/>
              </a:rPr>
              <a:t>30</a:t>
            </a:r>
            <a:endParaRPr b="1" sz="1150">
              <a:solidFill>
                <a:srgbClr val="09885A"/>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rgbClr val="008000"/>
                </a:solidFill>
                <a:highlight>
                  <a:srgbClr val="FFFFFE"/>
                </a:highlight>
                <a:latin typeface="Quicksand"/>
                <a:ea typeface="Quicksand"/>
                <a:cs typeface="Quicksand"/>
                <a:sym typeface="Quicksand"/>
              </a:rPr>
              <a:t># Creating a derived class</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rgbClr val="0000FF"/>
                </a:solidFill>
                <a:highlight>
                  <a:srgbClr val="FFFFFE"/>
                </a:highlight>
                <a:latin typeface="Quicksand"/>
                <a:ea typeface="Quicksand"/>
                <a:cs typeface="Quicksand"/>
                <a:sym typeface="Quicksand"/>
              </a:rPr>
              <a:t>class</a:t>
            </a:r>
            <a:r>
              <a:rPr b="1" lang="en" sz="1150">
                <a:solidFill>
                  <a:schemeClr val="dk1"/>
                </a:solidFill>
                <a:highlight>
                  <a:srgbClr val="FFFFFE"/>
                </a:highlight>
                <a:latin typeface="Quicksand"/>
                <a:ea typeface="Quicksand"/>
                <a:cs typeface="Quicksand"/>
                <a:sym typeface="Quicksand"/>
              </a:rPr>
              <a:t> </a:t>
            </a:r>
            <a:r>
              <a:rPr b="1" lang="en" sz="1150">
                <a:solidFill>
                  <a:srgbClr val="267F99"/>
                </a:solidFill>
                <a:highlight>
                  <a:srgbClr val="FFFFFE"/>
                </a:highlight>
                <a:latin typeface="Quicksand"/>
                <a:ea typeface="Quicksand"/>
                <a:cs typeface="Quicksand"/>
                <a:sym typeface="Quicksand"/>
              </a:rPr>
              <a:t>Derived</a:t>
            </a:r>
            <a:r>
              <a:rPr b="1" lang="en" sz="1150">
                <a:solidFill>
                  <a:schemeClr val="dk1"/>
                </a:solidFill>
                <a:highlight>
                  <a:srgbClr val="FFFFFE"/>
                </a:highlight>
                <a:latin typeface="Quicksand"/>
                <a:ea typeface="Quicksand"/>
                <a:cs typeface="Quicksand"/>
                <a:sym typeface="Quicksand"/>
              </a:rPr>
              <a:t>(</a:t>
            </a:r>
            <a:r>
              <a:rPr b="1" lang="en" sz="1150">
                <a:solidFill>
                  <a:srgbClr val="267F99"/>
                </a:solidFill>
                <a:highlight>
                  <a:srgbClr val="FFFFFE"/>
                </a:highlight>
                <a:latin typeface="Quicksand"/>
                <a:ea typeface="Quicksand"/>
                <a:cs typeface="Quicksand"/>
                <a:sym typeface="Quicksand"/>
              </a:rPr>
              <a:t>Base</a:t>
            </a:r>
            <a:r>
              <a:rPr b="1" lang="en" sz="1150">
                <a:solidFill>
                  <a:schemeClr val="dk1"/>
                </a:solidFill>
                <a:highlight>
                  <a:srgbClr val="FFFFFE"/>
                </a:highlight>
                <a:latin typeface="Quicksand"/>
                <a:ea typeface="Quicksand"/>
                <a:cs typeface="Quicksand"/>
                <a:sym typeface="Quicksand"/>
              </a:rPr>
              <a: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00FF"/>
                </a:solidFill>
                <a:highlight>
                  <a:srgbClr val="FFFFFE"/>
                </a:highlight>
                <a:latin typeface="Quicksand"/>
                <a:ea typeface="Quicksand"/>
                <a:cs typeface="Quicksand"/>
                <a:sym typeface="Quicksand"/>
              </a:rPr>
              <a:t>def</a:t>
            </a: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__init__</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008000"/>
                </a:solidFill>
                <a:highlight>
                  <a:srgbClr val="FFFFFE"/>
                </a:highlight>
                <a:latin typeface="Quicksand"/>
                <a:ea typeface="Quicksand"/>
                <a:cs typeface="Quicksand"/>
                <a:sym typeface="Quicksand"/>
              </a:rPr>
              <a:t>#Syntax to access the protected member</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Base.</a:t>
            </a:r>
            <a:r>
              <a:rPr b="1" lang="en" sz="1150">
                <a:solidFill>
                  <a:srgbClr val="795E26"/>
                </a:solidFill>
                <a:highlight>
                  <a:srgbClr val="FFFFFE"/>
                </a:highlight>
                <a:latin typeface="Quicksand"/>
                <a:ea typeface="Quicksand"/>
                <a:cs typeface="Quicksand"/>
                <a:sym typeface="Quicksand"/>
              </a:rPr>
              <a:t>__init__</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A31515"/>
                </a:solidFill>
                <a:highlight>
                  <a:srgbClr val="FFFFFE"/>
                </a:highlight>
                <a:latin typeface="Quicksand"/>
                <a:ea typeface="Quicksand"/>
                <a:cs typeface="Quicksand"/>
                <a:sym typeface="Quicksand"/>
              </a:rPr>
              <a:t>"Accessing protected member of a base class"</a:t>
            </a:r>
            <a:r>
              <a:rPr b="1" lang="en" sz="1150">
                <a:solidFill>
                  <a:schemeClr val="dk1"/>
                </a:solidFill>
                <a:highlight>
                  <a:srgbClr val="FFFFFE"/>
                </a:highlight>
                <a:latin typeface="Quicksand"/>
                <a:ea typeface="Quicksand"/>
                <a:cs typeface="Quicksand"/>
                <a:sym typeface="Quicksand"/>
              </a:rPr>
              <a:t>)</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a:t>
            </a:r>
            <a:r>
              <a:rPr b="1" lang="en" sz="1150">
                <a:solidFill>
                  <a:srgbClr val="795E26"/>
                </a:solidFill>
                <a:highlight>
                  <a:srgbClr val="FFFFFE"/>
                </a:highlight>
                <a:latin typeface="Quicksand"/>
                <a:ea typeface="Quicksand"/>
                <a:cs typeface="Quicksand"/>
                <a:sym typeface="Quicksand"/>
              </a:rPr>
              <a:t>print</a:t>
            </a:r>
            <a:r>
              <a:rPr b="1" lang="en" sz="1150">
                <a:solidFill>
                  <a:schemeClr val="dk1"/>
                </a:solidFill>
                <a:highlight>
                  <a:srgbClr val="FFFFFE"/>
                </a:highlight>
                <a:latin typeface="Quicksand"/>
                <a:ea typeface="Quicksand"/>
                <a:cs typeface="Quicksand"/>
                <a:sym typeface="Quicksand"/>
              </a:rPr>
              <a:t>(</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._b + </a:t>
            </a:r>
            <a:r>
              <a:rPr b="1" lang="en" sz="1150">
                <a:solidFill>
                  <a:srgbClr val="001080"/>
                </a:solidFill>
                <a:highlight>
                  <a:srgbClr val="FFFFFE"/>
                </a:highlight>
                <a:latin typeface="Quicksand"/>
                <a:ea typeface="Quicksand"/>
                <a:cs typeface="Quicksand"/>
                <a:sym typeface="Quicksand"/>
              </a:rPr>
              <a:t>self</a:t>
            </a:r>
            <a:r>
              <a:rPr b="1" lang="en" sz="1150">
                <a:solidFill>
                  <a:schemeClr val="dk1"/>
                </a:solidFill>
                <a:highlight>
                  <a:srgbClr val="FFFFFE"/>
                </a:highlight>
                <a:latin typeface="Quicksand"/>
                <a:ea typeface="Quicksand"/>
                <a:cs typeface="Quicksand"/>
                <a:sym typeface="Quicksand"/>
              </a:rPr>
              <a:t>.a) </a:t>
            </a:r>
            <a:endParaRPr b="1" sz="11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highlight>
                  <a:srgbClr val="FFFFFE"/>
                </a:highlight>
                <a:latin typeface="Quicksand"/>
                <a:ea typeface="Quicksand"/>
                <a:cs typeface="Quicksand"/>
                <a:sym typeface="Quicksand"/>
              </a:rPr>
              <a:t>    #self._b is a protected variable</a:t>
            </a:r>
            <a:endParaRPr b="1" sz="1150">
              <a:solidFill>
                <a:srgbClr val="008000"/>
              </a:solidFill>
              <a:highlight>
                <a:srgbClr val="FFFFFE"/>
              </a:highlight>
              <a:latin typeface="Quicksand"/>
              <a:ea typeface="Quicksand"/>
              <a:cs typeface="Quicksand"/>
              <a:sym typeface="Quicksand"/>
            </a:endParaRPr>
          </a:p>
        </p:txBody>
      </p:sp>
      <p:sp>
        <p:nvSpPr>
          <p:cNvPr id="1502" name="Google Shape;1502;p80"/>
          <p:cNvSpPr/>
          <p:nvPr/>
        </p:nvSpPr>
        <p:spPr>
          <a:xfrm>
            <a:off x="4976750" y="3834175"/>
            <a:ext cx="3583500" cy="1221000"/>
          </a:xfrm>
          <a:prstGeom prst="roundRect">
            <a:avLst>
              <a:gd fmla="val 16667" name="adj"/>
            </a:avLst>
          </a:pr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Quicksand"/>
              <a:ea typeface="Quicksand"/>
              <a:cs typeface="Quicksand"/>
              <a:sym typeface="Quicksand"/>
            </a:endParaRPr>
          </a:p>
        </p:txBody>
      </p:sp>
      <p:sp>
        <p:nvSpPr>
          <p:cNvPr id="1503" name="Google Shape;1503;p80"/>
          <p:cNvSpPr txBox="1"/>
          <p:nvPr/>
        </p:nvSpPr>
        <p:spPr>
          <a:xfrm>
            <a:off x="5032675" y="3744175"/>
            <a:ext cx="3683100" cy="138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chemeClr val="lt1"/>
                </a:solidFill>
                <a:latin typeface="Quicksand"/>
                <a:ea typeface="Quicksand"/>
                <a:cs typeface="Quicksand"/>
                <a:sym typeface="Quicksand"/>
              </a:rPr>
              <a:t>Output</a:t>
            </a:r>
            <a:endParaRPr b="1" sz="12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Calling protected member of base class: </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50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Printing the class variable outside the class 20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Printing the class variable outside the class 30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Printing the class variable outside the class 20</a:t>
            </a:r>
            <a:endParaRPr b="1" sz="1100">
              <a:solidFill>
                <a:schemeClr val="lt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rPr b="1" lang="en" sz="1100">
                <a:solidFill>
                  <a:schemeClr val="lt1"/>
                </a:solidFill>
                <a:latin typeface="Quicksand"/>
                <a:ea typeface="Quicksand"/>
                <a:cs typeface="Quicksand"/>
                <a:sym typeface="Quicksand"/>
              </a:rPr>
              <a:t>Printing the class variable outside the class 30</a:t>
            </a:r>
            <a:endParaRPr b="1" sz="1100">
              <a:solidFill>
                <a:schemeClr val="lt1"/>
              </a:solidFill>
              <a:latin typeface="Quicksand"/>
              <a:ea typeface="Quicksand"/>
              <a:cs typeface="Quicksand"/>
              <a:sym typeface="Quicksand"/>
            </a:endParaRPr>
          </a:p>
        </p:txBody>
      </p:sp>
      <p:sp>
        <p:nvSpPr>
          <p:cNvPr id="1504" name="Google Shape;1504;p80"/>
          <p:cNvSpPr txBox="1"/>
          <p:nvPr/>
        </p:nvSpPr>
        <p:spPr>
          <a:xfrm>
            <a:off x="4810500" y="1592575"/>
            <a:ext cx="5018400" cy="22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50">
                <a:solidFill>
                  <a:srgbClr val="008000"/>
                </a:solidFill>
                <a:highlight>
                  <a:srgbClr val="FFFFFE"/>
                </a:highlight>
                <a:latin typeface="Quicksand"/>
                <a:ea typeface="Quicksand"/>
                <a:cs typeface="Quicksand"/>
                <a:sym typeface="Quicksand"/>
              </a:rPr>
              <a:t>#Driver Code</a:t>
            </a:r>
            <a:endParaRPr b="1" sz="11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obj1 = Derived()</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chemeClr val="dk1"/>
                </a:solidFill>
                <a:highlight>
                  <a:srgbClr val="FFFFFE"/>
                </a:highlight>
                <a:latin typeface="Quicksand"/>
                <a:ea typeface="Quicksand"/>
                <a:cs typeface="Quicksand"/>
                <a:sym typeface="Quicksand"/>
              </a:rPr>
              <a:t>obj2 = Base()</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"Printing the class variable outside the class"</a:t>
            </a:r>
            <a:r>
              <a:rPr b="1" lang="en" sz="1050">
                <a:solidFill>
                  <a:schemeClr val="dk1"/>
                </a:solidFill>
                <a:highlight>
                  <a:srgbClr val="FFFFFE"/>
                </a:highlight>
                <a:latin typeface="Quicksand"/>
                <a:ea typeface="Quicksand"/>
                <a:cs typeface="Quicksand"/>
                <a:sym typeface="Quicksand"/>
              </a:rPr>
              <a:t>,obj2.a)</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"Printing the class variable outside the class"</a:t>
            </a:r>
            <a:r>
              <a:rPr b="1" lang="en" sz="1050">
                <a:solidFill>
                  <a:schemeClr val="dk1"/>
                </a:solidFill>
                <a:highlight>
                  <a:srgbClr val="FFFFFE"/>
                </a:highlight>
                <a:latin typeface="Quicksand"/>
                <a:ea typeface="Quicksand"/>
                <a:cs typeface="Quicksand"/>
                <a:sym typeface="Quicksand"/>
              </a:rPr>
              <a:t>,obj2._b)</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"Printing the class variable outside the class"</a:t>
            </a:r>
            <a:r>
              <a:rPr b="1" lang="en" sz="1050">
                <a:solidFill>
                  <a:schemeClr val="dk1"/>
                </a:solidFill>
                <a:highlight>
                  <a:srgbClr val="FFFFFE"/>
                </a:highlight>
                <a:latin typeface="Quicksand"/>
                <a:ea typeface="Quicksand"/>
                <a:cs typeface="Quicksand"/>
                <a:sym typeface="Quicksand"/>
              </a:rPr>
              <a:t>,obj1.a)</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795E26"/>
                </a:solidFill>
                <a:highlight>
                  <a:srgbClr val="FFFFFE"/>
                </a:highlight>
                <a:latin typeface="Quicksand"/>
                <a:ea typeface="Quicksand"/>
                <a:cs typeface="Quicksand"/>
                <a:sym typeface="Quicksand"/>
              </a:rPr>
              <a:t>print</a:t>
            </a:r>
            <a:r>
              <a:rPr b="1" lang="en" sz="1050">
                <a:solidFill>
                  <a:schemeClr val="dk1"/>
                </a:solidFill>
                <a:highlight>
                  <a:srgbClr val="FFFFFE"/>
                </a:highlight>
                <a:latin typeface="Quicksand"/>
                <a:ea typeface="Quicksand"/>
                <a:cs typeface="Quicksand"/>
                <a:sym typeface="Quicksand"/>
              </a:rPr>
              <a:t>(</a:t>
            </a:r>
            <a:r>
              <a:rPr b="1" lang="en" sz="1050">
                <a:solidFill>
                  <a:srgbClr val="A31515"/>
                </a:solidFill>
                <a:highlight>
                  <a:srgbClr val="FFFFFE"/>
                </a:highlight>
                <a:latin typeface="Quicksand"/>
                <a:ea typeface="Quicksand"/>
                <a:cs typeface="Quicksand"/>
                <a:sym typeface="Quicksand"/>
              </a:rPr>
              <a:t>"Printing the class variable outside the class"</a:t>
            </a:r>
            <a:r>
              <a:rPr b="1" lang="en" sz="1050">
                <a:solidFill>
                  <a:schemeClr val="dk1"/>
                </a:solidFill>
                <a:highlight>
                  <a:srgbClr val="FFFFFE"/>
                </a:highlight>
                <a:latin typeface="Quicksand"/>
                <a:ea typeface="Quicksand"/>
                <a:cs typeface="Quicksand"/>
                <a:sym typeface="Quicksand"/>
              </a:rPr>
              <a:t>,obj1._b)</a:t>
            </a:r>
            <a:endParaRPr b="1" sz="1050">
              <a:solidFill>
                <a:schemeClr val="dk1"/>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 Calling protected member</a:t>
            </a:r>
            <a:endParaRPr b="1" sz="10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 Outside class will result in</a:t>
            </a:r>
            <a:endParaRPr b="1" sz="10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 AttributeError</a:t>
            </a:r>
            <a:endParaRPr b="1" sz="1050">
              <a:solidFill>
                <a:srgbClr val="008000"/>
              </a:solidFill>
              <a:highlight>
                <a:srgbClr val="FFFFFE"/>
              </a:highlight>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b="1" lang="en" sz="1050">
                <a:solidFill>
                  <a:srgbClr val="008000"/>
                </a:solidFill>
                <a:highlight>
                  <a:srgbClr val="FFFFFE"/>
                </a:highlight>
                <a:latin typeface="Quicksand"/>
                <a:ea typeface="Quicksand"/>
                <a:cs typeface="Quicksand"/>
                <a:sym typeface="Quicksand"/>
              </a:rPr>
              <a:t>#print(obj2.b) this will produce an error</a:t>
            </a:r>
            <a:endParaRPr b="1" sz="1200">
              <a:solidFill>
                <a:srgbClr val="008000"/>
              </a:solidFill>
              <a:highlight>
                <a:srgbClr val="FFFFFE"/>
              </a:highlight>
              <a:latin typeface="Quicksand"/>
              <a:ea typeface="Quicksand"/>
              <a:cs typeface="Quicksand"/>
              <a:sym typeface="Quicksan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81"/>
          <p:cNvPicPr preferRelativeResize="0"/>
          <p:nvPr/>
        </p:nvPicPr>
        <p:blipFill rotWithShape="1">
          <a:blip r:embed="rId3">
            <a:alphaModFix/>
          </a:blip>
          <a:srcRect b="34121" l="26709" r="21326" t="34285"/>
          <a:stretch/>
        </p:blipFill>
        <p:spPr>
          <a:xfrm>
            <a:off x="2260550" y="1017725"/>
            <a:ext cx="4664502" cy="4013727"/>
          </a:xfrm>
          <a:prstGeom prst="rect">
            <a:avLst/>
          </a:prstGeom>
          <a:noFill/>
          <a:ln>
            <a:noFill/>
          </a:ln>
        </p:spPr>
      </p:pic>
      <p:grpSp>
        <p:nvGrpSpPr>
          <p:cNvPr id="1510" name="Google Shape;1510;p81"/>
          <p:cNvGrpSpPr/>
          <p:nvPr/>
        </p:nvGrpSpPr>
        <p:grpSpPr>
          <a:xfrm>
            <a:off x="7631947" y="671363"/>
            <a:ext cx="636814" cy="120078"/>
            <a:chOff x="8209059" y="198000"/>
            <a:chExt cx="636814" cy="120078"/>
          </a:xfrm>
        </p:grpSpPr>
        <p:sp>
          <p:nvSpPr>
            <p:cNvPr id="1511" name="Google Shape;1511;p8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4" name="Google Shape;1514;p8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highlight>
                <a:schemeClr val="lt1"/>
              </a:highlight>
              <a:latin typeface="Quicksand"/>
              <a:ea typeface="Quicksand"/>
              <a:cs typeface="Quicksand"/>
              <a:sym typeface="Quicksand"/>
            </a:endParaRPr>
          </a:p>
        </p:txBody>
      </p:sp>
      <p:grpSp>
        <p:nvGrpSpPr>
          <p:cNvPr id="1515" name="Google Shape;1515;p81"/>
          <p:cNvGrpSpPr/>
          <p:nvPr/>
        </p:nvGrpSpPr>
        <p:grpSpPr>
          <a:xfrm>
            <a:off x="7631947" y="671363"/>
            <a:ext cx="636814" cy="120078"/>
            <a:chOff x="8209059" y="198000"/>
            <a:chExt cx="636814" cy="120078"/>
          </a:xfrm>
        </p:grpSpPr>
        <p:sp>
          <p:nvSpPr>
            <p:cNvPr id="1516" name="Google Shape;1516;p8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9" name="Google Shape;1519;p8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Object oriented programming system</a:t>
            </a:r>
            <a:endParaRPr b="1">
              <a:solidFill>
                <a:schemeClr val="dk1"/>
              </a:solidFill>
              <a:highlight>
                <a:schemeClr val="lt1"/>
              </a:highlight>
              <a:latin typeface="Quicksand"/>
              <a:ea typeface="Quicksand"/>
              <a:cs typeface="Quicksand"/>
              <a:sym typeface="Quicksand"/>
            </a:endParaRPr>
          </a:p>
        </p:txBody>
      </p:sp>
      <p:cxnSp>
        <p:nvCxnSpPr>
          <p:cNvPr id="1520" name="Google Shape;1520;p81"/>
          <p:cNvCxnSpPr/>
          <p:nvPr/>
        </p:nvCxnSpPr>
        <p:spPr>
          <a:xfrm rot="10800000">
            <a:off x="2251300" y="3789200"/>
            <a:ext cx="808200" cy="0"/>
          </a:xfrm>
          <a:prstGeom prst="straightConnector1">
            <a:avLst/>
          </a:prstGeom>
          <a:noFill/>
          <a:ln cap="flat" cmpd="sng" w="19050">
            <a:solidFill>
              <a:srgbClr val="0000FF"/>
            </a:solidFill>
            <a:prstDash val="solid"/>
            <a:round/>
            <a:headEnd len="med" w="med" type="none"/>
            <a:tailEnd len="med" w="med" type="oval"/>
          </a:ln>
        </p:spPr>
      </p:cxnSp>
      <p:sp>
        <p:nvSpPr>
          <p:cNvPr id="1521" name="Google Shape;1521;p81"/>
          <p:cNvSpPr txBox="1"/>
          <p:nvPr/>
        </p:nvSpPr>
        <p:spPr>
          <a:xfrm>
            <a:off x="4149200" y="4466950"/>
            <a:ext cx="98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Object</a:t>
            </a:r>
            <a:endParaRPr b="1" sz="1600">
              <a:latin typeface="Quicksand"/>
              <a:ea typeface="Quicksand"/>
              <a:cs typeface="Quicksand"/>
              <a:sym typeface="Quicksand"/>
            </a:endParaRPr>
          </a:p>
        </p:txBody>
      </p:sp>
      <p:cxnSp>
        <p:nvCxnSpPr>
          <p:cNvPr id="1522" name="Google Shape;1522;p81"/>
          <p:cNvCxnSpPr/>
          <p:nvPr/>
        </p:nvCxnSpPr>
        <p:spPr>
          <a:xfrm rot="10800000">
            <a:off x="3060925" y="2962975"/>
            <a:ext cx="808200" cy="0"/>
          </a:xfrm>
          <a:prstGeom prst="straightConnector1">
            <a:avLst/>
          </a:prstGeom>
          <a:noFill/>
          <a:ln cap="flat" cmpd="sng" w="19050">
            <a:solidFill>
              <a:srgbClr val="0000FF"/>
            </a:solidFill>
            <a:prstDash val="solid"/>
            <a:round/>
            <a:headEnd len="med" w="med" type="none"/>
            <a:tailEnd len="med" w="med" type="oval"/>
          </a:ln>
        </p:spPr>
      </p:cxnSp>
      <p:sp>
        <p:nvSpPr>
          <p:cNvPr id="1523" name="Google Shape;1523;p81"/>
          <p:cNvSpPr txBox="1"/>
          <p:nvPr/>
        </p:nvSpPr>
        <p:spPr>
          <a:xfrm>
            <a:off x="1586225" y="3560050"/>
            <a:ext cx="98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Class</a:t>
            </a:r>
            <a:endParaRPr b="1" sz="1600">
              <a:latin typeface="Quicksand"/>
              <a:ea typeface="Quicksand"/>
              <a:cs typeface="Quicksand"/>
              <a:sym typeface="Quicksand"/>
            </a:endParaRPr>
          </a:p>
        </p:txBody>
      </p:sp>
      <p:sp>
        <p:nvSpPr>
          <p:cNvPr id="1524" name="Google Shape;1524;p81"/>
          <p:cNvSpPr txBox="1"/>
          <p:nvPr/>
        </p:nvSpPr>
        <p:spPr>
          <a:xfrm>
            <a:off x="1717950" y="2735450"/>
            <a:ext cx="129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Inheritance</a:t>
            </a:r>
            <a:endParaRPr b="1" sz="1600">
              <a:latin typeface="Quicksand"/>
              <a:ea typeface="Quicksand"/>
              <a:cs typeface="Quicksand"/>
              <a:sym typeface="Quicksand"/>
            </a:endParaRPr>
          </a:p>
        </p:txBody>
      </p:sp>
      <p:sp>
        <p:nvSpPr>
          <p:cNvPr id="1525" name="Google Shape;1525;p81"/>
          <p:cNvSpPr txBox="1"/>
          <p:nvPr/>
        </p:nvSpPr>
        <p:spPr>
          <a:xfrm>
            <a:off x="6192900" y="2782475"/>
            <a:ext cx="158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Polymorphism</a:t>
            </a:r>
            <a:endParaRPr b="1" sz="1600">
              <a:latin typeface="Quicksand"/>
              <a:ea typeface="Quicksand"/>
              <a:cs typeface="Quicksand"/>
              <a:sym typeface="Quicksand"/>
            </a:endParaRPr>
          </a:p>
        </p:txBody>
      </p:sp>
      <p:sp>
        <p:nvSpPr>
          <p:cNvPr id="1526" name="Google Shape;1526;p81"/>
          <p:cNvSpPr txBox="1"/>
          <p:nvPr/>
        </p:nvSpPr>
        <p:spPr>
          <a:xfrm>
            <a:off x="2642300" y="1897250"/>
            <a:ext cx="151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Abstraction</a:t>
            </a:r>
            <a:endParaRPr b="1" sz="1600">
              <a:latin typeface="Quicksand"/>
              <a:ea typeface="Quicksand"/>
              <a:cs typeface="Quicksand"/>
              <a:sym typeface="Quicksand"/>
            </a:endParaRPr>
          </a:p>
        </p:txBody>
      </p:sp>
      <p:cxnSp>
        <p:nvCxnSpPr>
          <p:cNvPr id="1527" name="Google Shape;1527;p81"/>
          <p:cNvCxnSpPr/>
          <p:nvPr/>
        </p:nvCxnSpPr>
        <p:spPr>
          <a:xfrm rot="10800000">
            <a:off x="3975325" y="2124775"/>
            <a:ext cx="808200" cy="0"/>
          </a:xfrm>
          <a:prstGeom prst="straightConnector1">
            <a:avLst/>
          </a:prstGeom>
          <a:noFill/>
          <a:ln cap="flat" cmpd="sng" w="19050">
            <a:solidFill>
              <a:srgbClr val="0000FF"/>
            </a:solidFill>
            <a:prstDash val="solid"/>
            <a:round/>
            <a:headEnd len="med" w="med" type="none"/>
            <a:tailEnd len="med" w="med" type="oval"/>
          </a:ln>
        </p:spPr>
      </p:cxnSp>
      <p:sp>
        <p:nvSpPr>
          <p:cNvPr id="1528" name="Google Shape;1528;p81"/>
          <p:cNvSpPr txBox="1"/>
          <p:nvPr/>
        </p:nvSpPr>
        <p:spPr>
          <a:xfrm>
            <a:off x="6727025" y="1768900"/>
            <a:ext cx="158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Encapsulation</a:t>
            </a:r>
            <a:endParaRPr b="1" sz="1600">
              <a:latin typeface="Quicksand"/>
              <a:ea typeface="Quicksand"/>
              <a:cs typeface="Quicksand"/>
              <a:sym typeface="Quicksand"/>
            </a:endParaRPr>
          </a:p>
        </p:txBody>
      </p:sp>
      <p:cxnSp>
        <p:nvCxnSpPr>
          <p:cNvPr id="1529" name="Google Shape;1529;p81"/>
          <p:cNvCxnSpPr/>
          <p:nvPr/>
        </p:nvCxnSpPr>
        <p:spPr>
          <a:xfrm flipH="1" rot="10800000">
            <a:off x="5986100" y="1967724"/>
            <a:ext cx="699600" cy="9300"/>
          </a:xfrm>
          <a:prstGeom prst="straightConnector1">
            <a:avLst/>
          </a:prstGeom>
          <a:noFill/>
          <a:ln cap="flat" cmpd="sng" w="19050">
            <a:solidFill>
              <a:srgbClr val="0000FF"/>
            </a:solidFill>
            <a:prstDash val="solid"/>
            <a:round/>
            <a:headEnd len="med" w="med" type="none"/>
            <a:tailEnd len="med" w="med" type="oval"/>
          </a:ln>
        </p:spPr>
      </p:cxnSp>
      <p:cxnSp>
        <p:nvCxnSpPr>
          <p:cNvPr id="1530" name="Google Shape;1530;p81"/>
          <p:cNvCxnSpPr/>
          <p:nvPr/>
        </p:nvCxnSpPr>
        <p:spPr>
          <a:xfrm flipH="1" rot="10800000">
            <a:off x="5015225" y="2991575"/>
            <a:ext cx="1116000" cy="12900"/>
          </a:xfrm>
          <a:prstGeom prst="straightConnector1">
            <a:avLst/>
          </a:prstGeom>
          <a:noFill/>
          <a:ln cap="flat" cmpd="sng" w="19050">
            <a:solidFill>
              <a:srgbClr val="0000FF"/>
            </a:solidFill>
            <a:prstDash val="solid"/>
            <a:round/>
            <a:headEnd len="med" w="med" type="none"/>
            <a:tailEnd len="med" w="med" type="oval"/>
          </a:ln>
        </p:spPr>
      </p:cxnSp>
      <p:cxnSp>
        <p:nvCxnSpPr>
          <p:cNvPr id="1531" name="Google Shape;1531;p81"/>
          <p:cNvCxnSpPr/>
          <p:nvPr/>
        </p:nvCxnSpPr>
        <p:spPr>
          <a:xfrm>
            <a:off x="3162200" y="4690000"/>
            <a:ext cx="1013400" cy="0"/>
          </a:xfrm>
          <a:prstGeom prst="straightConnector1">
            <a:avLst/>
          </a:prstGeom>
          <a:noFill/>
          <a:ln cap="flat" cmpd="sng" w="19050">
            <a:solidFill>
              <a:srgbClr val="0000FF"/>
            </a:solidFill>
            <a:prstDash val="solid"/>
            <a:round/>
            <a:headEnd len="med" w="med" type="none"/>
            <a:tailEnd len="med" w="med" type="oval"/>
          </a:ln>
        </p:spPr>
      </p:cxnSp>
      <p:sp>
        <p:nvSpPr>
          <p:cNvPr id="1532" name="Google Shape;1532;p81"/>
          <p:cNvSpPr txBox="1"/>
          <p:nvPr/>
        </p:nvSpPr>
        <p:spPr>
          <a:xfrm>
            <a:off x="5063600" y="3552550"/>
            <a:ext cx="129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Methods</a:t>
            </a:r>
            <a:endParaRPr b="1" sz="1600">
              <a:latin typeface="Quicksand"/>
              <a:ea typeface="Quicksand"/>
              <a:cs typeface="Quicksand"/>
              <a:sym typeface="Quicksand"/>
            </a:endParaRPr>
          </a:p>
        </p:txBody>
      </p:sp>
      <p:cxnSp>
        <p:nvCxnSpPr>
          <p:cNvPr id="1533" name="Google Shape;1533;p81"/>
          <p:cNvCxnSpPr/>
          <p:nvPr/>
        </p:nvCxnSpPr>
        <p:spPr>
          <a:xfrm>
            <a:off x="4076600" y="3775600"/>
            <a:ext cx="1013400" cy="0"/>
          </a:xfrm>
          <a:prstGeom prst="straightConnector1">
            <a:avLst/>
          </a:prstGeom>
          <a:noFill/>
          <a:ln cap="flat" cmpd="sng" w="19050">
            <a:solidFill>
              <a:srgbClr val="0000FF"/>
            </a:solidFill>
            <a:prstDash val="solid"/>
            <a:round/>
            <a:headEnd len="med" w="med" type="none"/>
            <a:tailEnd len="med" w="med" type="oval"/>
          </a:ln>
        </p:spPr>
      </p:cxnSp>
      <p:sp>
        <p:nvSpPr>
          <p:cNvPr id="1534" name="Google Shape;1534;p81"/>
          <p:cNvSpPr txBox="1"/>
          <p:nvPr/>
        </p:nvSpPr>
        <p:spPr>
          <a:xfrm rot="2965013">
            <a:off x="2742094" y="41567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1</a:t>
            </a:r>
            <a:endParaRPr b="1" sz="2400">
              <a:solidFill>
                <a:schemeClr val="lt1"/>
              </a:solidFill>
              <a:latin typeface="Quicksand"/>
              <a:ea typeface="Quicksand"/>
              <a:cs typeface="Quicksand"/>
              <a:sym typeface="Quicksand"/>
            </a:endParaRPr>
          </a:p>
        </p:txBody>
      </p:sp>
      <p:sp>
        <p:nvSpPr>
          <p:cNvPr id="1535" name="Google Shape;1535;p81"/>
          <p:cNvSpPr txBox="1"/>
          <p:nvPr/>
        </p:nvSpPr>
        <p:spPr>
          <a:xfrm rot="2965013">
            <a:off x="3199294" y="36995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2</a:t>
            </a:r>
            <a:endParaRPr b="1" sz="2400">
              <a:solidFill>
                <a:schemeClr val="lt1"/>
              </a:solidFill>
              <a:latin typeface="Quicksand"/>
              <a:ea typeface="Quicksand"/>
              <a:cs typeface="Quicksand"/>
              <a:sym typeface="Quicksand"/>
            </a:endParaRPr>
          </a:p>
        </p:txBody>
      </p:sp>
      <p:sp>
        <p:nvSpPr>
          <p:cNvPr id="1536" name="Google Shape;1536;p81"/>
          <p:cNvSpPr txBox="1"/>
          <p:nvPr/>
        </p:nvSpPr>
        <p:spPr>
          <a:xfrm rot="2965013">
            <a:off x="3732694" y="32423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3</a:t>
            </a:r>
            <a:endParaRPr b="1" sz="2400">
              <a:solidFill>
                <a:schemeClr val="lt1"/>
              </a:solidFill>
              <a:latin typeface="Quicksand"/>
              <a:ea typeface="Quicksand"/>
              <a:cs typeface="Quicksand"/>
              <a:sym typeface="Quicksand"/>
            </a:endParaRPr>
          </a:p>
        </p:txBody>
      </p:sp>
      <p:sp>
        <p:nvSpPr>
          <p:cNvPr id="1537" name="Google Shape;1537;p81"/>
          <p:cNvSpPr txBox="1"/>
          <p:nvPr/>
        </p:nvSpPr>
        <p:spPr>
          <a:xfrm rot="2965013">
            <a:off x="4189894" y="28613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4</a:t>
            </a:r>
            <a:endParaRPr b="1" sz="2400">
              <a:solidFill>
                <a:schemeClr val="lt1"/>
              </a:solidFill>
              <a:latin typeface="Quicksand"/>
              <a:ea typeface="Quicksand"/>
              <a:cs typeface="Quicksand"/>
              <a:sym typeface="Quicksand"/>
            </a:endParaRPr>
          </a:p>
        </p:txBody>
      </p:sp>
      <p:sp>
        <p:nvSpPr>
          <p:cNvPr id="1538" name="Google Shape;1538;p81"/>
          <p:cNvSpPr txBox="1"/>
          <p:nvPr/>
        </p:nvSpPr>
        <p:spPr>
          <a:xfrm rot="2965013">
            <a:off x="4647094" y="24041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5</a:t>
            </a:r>
            <a:endParaRPr b="1" sz="2400">
              <a:solidFill>
                <a:schemeClr val="lt1"/>
              </a:solidFill>
              <a:latin typeface="Quicksand"/>
              <a:ea typeface="Quicksand"/>
              <a:cs typeface="Quicksand"/>
              <a:sym typeface="Quicksand"/>
            </a:endParaRPr>
          </a:p>
        </p:txBody>
      </p:sp>
      <p:sp>
        <p:nvSpPr>
          <p:cNvPr id="1539" name="Google Shape;1539;p81"/>
          <p:cNvSpPr txBox="1"/>
          <p:nvPr/>
        </p:nvSpPr>
        <p:spPr>
          <a:xfrm rot="2965013">
            <a:off x="5104294" y="20231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6</a:t>
            </a:r>
            <a:endParaRPr b="1" sz="2400">
              <a:solidFill>
                <a:schemeClr val="lt1"/>
              </a:solidFill>
              <a:latin typeface="Quicksand"/>
              <a:ea typeface="Quicksand"/>
              <a:cs typeface="Quicksand"/>
              <a:sym typeface="Quicksand"/>
            </a:endParaRPr>
          </a:p>
        </p:txBody>
      </p:sp>
      <p:sp>
        <p:nvSpPr>
          <p:cNvPr id="1540" name="Google Shape;1540;p81"/>
          <p:cNvSpPr txBox="1"/>
          <p:nvPr/>
        </p:nvSpPr>
        <p:spPr>
          <a:xfrm rot="2965013">
            <a:off x="5561494" y="1642191"/>
            <a:ext cx="410422" cy="5540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Quicksand"/>
                <a:ea typeface="Quicksand"/>
                <a:cs typeface="Quicksand"/>
                <a:sym typeface="Quicksand"/>
              </a:rPr>
              <a:t>7</a:t>
            </a:r>
            <a:endParaRPr b="1" sz="2400">
              <a:solidFill>
                <a:schemeClr val="lt1"/>
              </a:solidFill>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19"/>
          <p:cNvGrpSpPr/>
          <p:nvPr/>
        </p:nvGrpSpPr>
        <p:grpSpPr>
          <a:xfrm>
            <a:off x="7631947" y="671363"/>
            <a:ext cx="636814" cy="120078"/>
            <a:chOff x="8209059" y="198000"/>
            <a:chExt cx="636814" cy="120078"/>
          </a:xfrm>
        </p:grpSpPr>
        <p:sp>
          <p:nvSpPr>
            <p:cNvPr id="192" name="Google Shape;192;p1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19"/>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19"/>
          <p:cNvGrpSpPr/>
          <p:nvPr/>
        </p:nvGrpSpPr>
        <p:grpSpPr>
          <a:xfrm>
            <a:off x="7631947" y="671363"/>
            <a:ext cx="636814" cy="120078"/>
            <a:chOff x="8209059" y="198000"/>
            <a:chExt cx="636814" cy="120078"/>
          </a:xfrm>
        </p:grpSpPr>
        <p:sp>
          <p:nvSpPr>
            <p:cNvPr id="197" name="Google Shape;197;p19"/>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9"/>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9"/>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19"/>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Python Class</a:t>
            </a:r>
            <a:endParaRPr b="0" i="0" sz="3600" u="none" cap="none" strike="noStrike">
              <a:solidFill>
                <a:srgbClr val="011635"/>
              </a:solidFill>
              <a:latin typeface="Bebas Neue"/>
              <a:ea typeface="Bebas Neue"/>
              <a:cs typeface="Bebas Neue"/>
              <a:sym typeface="Bebas Neue"/>
            </a:endParaRPr>
          </a:p>
        </p:txBody>
      </p:sp>
      <p:sp>
        <p:nvSpPr>
          <p:cNvPr id="201" name="Google Shape;201;p19"/>
          <p:cNvSpPr txBox="1"/>
          <p:nvPr/>
        </p:nvSpPr>
        <p:spPr>
          <a:xfrm flipH="1">
            <a:off x="3900925" y="1346800"/>
            <a:ext cx="4706100" cy="3134100"/>
          </a:xfrm>
          <a:prstGeom prst="rect">
            <a:avLst/>
          </a:prstGeom>
          <a:noFill/>
          <a:ln>
            <a:noFill/>
          </a:ln>
        </p:spPr>
        <p:txBody>
          <a:bodyPr anchorCtr="0" anchor="ctr" bIns="0" lIns="0" spcFirstLastPara="1" rIns="0" wrap="square" tIns="0">
            <a:noAutofit/>
          </a:bodyPr>
          <a:lstStyle/>
          <a:p>
            <a:pPr indent="-323850" lvl="0" marL="457200" rtl="0" algn="just">
              <a:spcBef>
                <a:spcPts val="400"/>
              </a:spcBef>
              <a:spcAft>
                <a:spcPts val="0"/>
              </a:spcAft>
              <a:buClr>
                <a:schemeClr val="dk1"/>
              </a:buClr>
              <a:buSzPts val="1500"/>
              <a:buFont typeface="Quicksand"/>
              <a:buChar char="●"/>
            </a:pPr>
            <a:r>
              <a:rPr b="1" lang="en" sz="1500">
                <a:solidFill>
                  <a:srgbClr val="0000FF"/>
                </a:solidFill>
                <a:highlight>
                  <a:schemeClr val="lt1"/>
                </a:highlight>
                <a:latin typeface="Quicksand"/>
                <a:ea typeface="Quicksand"/>
                <a:cs typeface="Quicksand"/>
                <a:sym typeface="Quicksand"/>
              </a:rPr>
              <a:t>Class </a:t>
            </a:r>
            <a:r>
              <a:rPr b="1" lang="en" sz="1500">
                <a:solidFill>
                  <a:schemeClr val="dk1"/>
                </a:solidFill>
                <a:highlight>
                  <a:schemeClr val="lt1"/>
                </a:highlight>
                <a:latin typeface="Quicksand"/>
                <a:ea typeface="Quicksand"/>
                <a:cs typeface="Quicksand"/>
                <a:sym typeface="Quicksand"/>
              </a:rPr>
              <a:t>−</a:t>
            </a:r>
            <a:r>
              <a:rPr b="1" lang="en" sz="1500">
                <a:solidFill>
                  <a:srgbClr val="0000FF"/>
                </a:solidFill>
                <a:highlight>
                  <a:schemeClr val="lt1"/>
                </a:highlight>
                <a:latin typeface="Quicksand"/>
                <a:ea typeface="Quicksand"/>
                <a:cs typeface="Quicksand"/>
                <a:sym typeface="Quicksand"/>
              </a:rPr>
              <a:t> </a:t>
            </a:r>
            <a:r>
              <a:rPr b="1" lang="en" sz="1500">
                <a:solidFill>
                  <a:schemeClr val="dk1"/>
                </a:solidFill>
                <a:highlight>
                  <a:schemeClr val="lt1"/>
                </a:highlight>
                <a:latin typeface="Quicksand"/>
                <a:ea typeface="Quicksand"/>
                <a:cs typeface="Quicksand"/>
                <a:sym typeface="Quicksand"/>
              </a:rPr>
              <a:t>The class can be defined as a collection of objects. It is a logical entity that has some specific attributes and methods. For example: if you have an employee class then it should contain an attribute and method, i.e. an email id, name, age, salary, etc</a:t>
            </a:r>
            <a:endParaRPr b="1" sz="1500">
              <a:solidFill>
                <a:schemeClr val="dk1"/>
              </a:solidFill>
              <a:highlight>
                <a:schemeClr val="lt1"/>
              </a:highlight>
              <a:latin typeface="Quicksand"/>
              <a:ea typeface="Quicksand"/>
              <a:cs typeface="Quicksand"/>
              <a:sym typeface="Quicksand"/>
            </a:endParaRPr>
          </a:p>
          <a:p>
            <a:pPr indent="-323850" lvl="0" marL="457200" rtl="0" algn="just">
              <a:lnSpc>
                <a:spcPct val="115000"/>
              </a:lnSpc>
              <a:spcBef>
                <a:spcPts val="0"/>
              </a:spcBef>
              <a:spcAft>
                <a:spcPts val="0"/>
              </a:spcAft>
              <a:buClr>
                <a:schemeClr val="dk1"/>
              </a:buClr>
              <a:buSzPts val="1500"/>
              <a:buFont typeface="Quicksand"/>
              <a:buChar char="●"/>
            </a:pPr>
            <a:r>
              <a:rPr b="1" lang="en" sz="1500">
                <a:solidFill>
                  <a:srgbClr val="0000FF"/>
                </a:solidFill>
                <a:highlight>
                  <a:schemeClr val="lt1"/>
                </a:highlight>
                <a:latin typeface="Quicksand"/>
                <a:ea typeface="Quicksand"/>
                <a:cs typeface="Quicksand"/>
                <a:sym typeface="Quicksand"/>
              </a:rPr>
              <a:t>Class variable</a:t>
            </a:r>
            <a:r>
              <a:rPr b="1" lang="en" sz="1500">
                <a:solidFill>
                  <a:schemeClr val="dk1"/>
                </a:solidFill>
                <a:highlight>
                  <a:schemeClr val="lt1"/>
                </a:highlight>
                <a:latin typeface="Quicksand"/>
                <a:ea typeface="Quicksand"/>
                <a:cs typeface="Quicksand"/>
                <a:sym typeface="Quicksand"/>
              </a:rPr>
              <a:t> − A variable that is shared by all instances of a class. Class variables are defined within a class but outside any of the class's methods. Class variables are not used as frequently as instance variables are.</a:t>
            </a:r>
            <a:endParaRPr b="1" sz="1500">
              <a:solidFill>
                <a:schemeClr val="dk1"/>
              </a:solidFill>
              <a:highlight>
                <a:schemeClr val="lt1"/>
              </a:highlight>
              <a:latin typeface="Quicksand"/>
              <a:ea typeface="Quicksand"/>
              <a:cs typeface="Quicksand"/>
              <a:sym typeface="Quicksand"/>
            </a:endParaRPr>
          </a:p>
        </p:txBody>
      </p:sp>
      <p:pic>
        <p:nvPicPr>
          <p:cNvPr id="202" name="Google Shape;202;p19"/>
          <p:cNvPicPr preferRelativeResize="0"/>
          <p:nvPr/>
        </p:nvPicPr>
        <p:blipFill rotWithShape="1">
          <a:blip r:embed="rId3">
            <a:alphaModFix/>
          </a:blip>
          <a:srcRect b="10451" l="11356" r="4827" t="12807"/>
          <a:stretch/>
        </p:blipFill>
        <p:spPr>
          <a:xfrm>
            <a:off x="714800" y="1436575"/>
            <a:ext cx="3039925" cy="278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20"/>
          <p:cNvGrpSpPr/>
          <p:nvPr/>
        </p:nvGrpSpPr>
        <p:grpSpPr>
          <a:xfrm>
            <a:off x="7631947" y="671363"/>
            <a:ext cx="636814" cy="120078"/>
            <a:chOff x="8209059" y="198000"/>
            <a:chExt cx="636814" cy="120078"/>
          </a:xfrm>
        </p:grpSpPr>
        <p:sp>
          <p:nvSpPr>
            <p:cNvPr id="208" name="Google Shape;208;p2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20"/>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 name="Google Shape;212;p20"/>
          <p:cNvGrpSpPr/>
          <p:nvPr/>
        </p:nvGrpSpPr>
        <p:grpSpPr>
          <a:xfrm>
            <a:off x="7631947" y="671363"/>
            <a:ext cx="636814" cy="120078"/>
            <a:chOff x="8209059" y="198000"/>
            <a:chExt cx="636814" cy="120078"/>
          </a:xfrm>
        </p:grpSpPr>
        <p:sp>
          <p:nvSpPr>
            <p:cNvPr id="213" name="Google Shape;213;p20"/>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0"/>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20"/>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Python - Class &amp; objects</a:t>
            </a:r>
            <a:endParaRPr b="0" i="0" sz="3600" u="none" cap="none" strike="noStrike">
              <a:solidFill>
                <a:srgbClr val="011635"/>
              </a:solidFill>
              <a:latin typeface="Bebas Neue"/>
              <a:ea typeface="Bebas Neue"/>
              <a:cs typeface="Bebas Neue"/>
              <a:sym typeface="Bebas Neue"/>
            </a:endParaRPr>
          </a:p>
        </p:txBody>
      </p:sp>
      <p:sp>
        <p:nvSpPr>
          <p:cNvPr id="217" name="Google Shape;217;p20"/>
          <p:cNvSpPr txBox="1"/>
          <p:nvPr/>
        </p:nvSpPr>
        <p:spPr>
          <a:xfrm flipH="1">
            <a:off x="3997825" y="1231350"/>
            <a:ext cx="4812900" cy="36813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None/>
            </a:pPr>
            <a:r>
              <a:t/>
            </a:r>
            <a:endParaRPr b="1">
              <a:solidFill>
                <a:schemeClr val="dk1"/>
              </a:solidFill>
              <a:highlight>
                <a:schemeClr val="lt1"/>
              </a:highlight>
              <a:latin typeface="Quicksand"/>
              <a:ea typeface="Quicksand"/>
              <a:cs typeface="Quicksand"/>
              <a:sym typeface="Quicksand"/>
            </a:endParaRPr>
          </a:p>
          <a:p>
            <a:pPr indent="-317500" lvl="0" marL="457200" rtl="0" algn="just">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Object</a:t>
            </a:r>
            <a:r>
              <a:rPr b="1" lang="en">
                <a:solidFill>
                  <a:schemeClr val="dk1"/>
                </a:solidFill>
                <a:highlight>
                  <a:schemeClr val="lt1"/>
                </a:highlight>
                <a:latin typeface="Quicksand"/>
                <a:ea typeface="Quicksand"/>
                <a:cs typeface="Quicksand"/>
                <a:sym typeface="Quicksand"/>
              </a:rPr>
              <a:t> - The object is an entity that has state and behavior. It may be any real-world object like the mouse, keyboard, chair, table, pen, etc.</a:t>
            </a:r>
            <a:endParaRPr b="1">
              <a:solidFill>
                <a:schemeClr val="dk1"/>
              </a:solidFill>
              <a:highlight>
                <a:schemeClr val="lt1"/>
              </a:highlight>
              <a:latin typeface="Quicksand"/>
              <a:ea typeface="Quicksand"/>
              <a:cs typeface="Quicksand"/>
              <a:sym typeface="Quicksand"/>
            </a:endParaRPr>
          </a:p>
          <a:p>
            <a:pPr indent="-317500" lvl="0" marL="457200" rtl="0" algn="just">
              <a:spcBef>
                <a:spcPts val="0"/>
              </a:spcBef>
              <a:spcAft>
                <a:spcPts val="0"/>
              </a:spcAft>
              <a:buClr>
                <a:schemeClr val="dk1"/>
              </a:buClr>
              <a:buSzPts val="1400"/>
              <a:buFont typeface="Quicksand"/>
              <a:buChar char="●"/>
            </a:pPr>
            <a:r>
              <a:rPr b="1" lang="en">
                <a:solidFill>
                  <a:srgbClr val="0000FF"/>
                </a:solidFill>
                <a:highlight>
                  <a:schemeClr val="lt1"/>
                </a:highlight>
                <a:latin typeface="Quicksand"/>
                <a:ea typeface="Quicksand"/>
                <a:cs typeface="Quicksand"/>
                <a:sym typeface="Quicksand"/>
              </a:rPr>
              <a:t>Class</a:t>
            </a:r>
            <a:r>
              <a:rPr b="1" lang="en">
                <a:solidFill>
                  <a:schemeClr val="dk1"/>
                </a:solidFill>
                <a:highlight>
                  <a:schemeClr val="lt1"/>
                </a:highlight>
                <a:latin typeface="Quicksand"/>
                <a:ea typeface="Quicksand"/>
                <a:cs typeface="Quicksand"/>
                <a:sym typeface="Quicksand"/>
              </a:rPr>
              <a:t> - A user-defined prototype for an object that defines a set of attributes that characterize any object of the class. The attributes are data members (class variables and instance variables) and methods, accessed via dot notation</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0"/>
              </a:spcAft>
              <a:buNone/>
            </a:pPr>
            <a:r>
              <a:rPr b="1" lang="en">
                <a:solidFill>
                  <a:schemeClr val="dk1"/>
                </a:solidFill>
                <a:highlight>
                  <a:schemeClr val="lt1"/>
                </a:highlight>
                <a:latin typeface="Quicksand"/>
                <a:ea typeface="Quicksand"/>
                <a:cs typeface="Quicksand"/>
                <a:sym typeface="Quicksand"/>
              </a:rPr>
              <a:t>Almost everything in Python is an object, with its properties and methods. An object is simply a collection of data (variables) and methods (functions) that act on those data. </a:t>
            </a:r>
            <a:endParaRPr b="1">
              <a:solidFill>
                <a:schemeClr val="dk1"/>
              </a:solidFill>
              <a:highlight>
                <a:schemeClr val="lt1"/>
              </a:highlight>
              <a:latin typeface="Quicksand"/>
              <a:ea typeface="Quicksand"/>
              <a:cs typeface="Quicksand"/>
              <a:sym typeface="Quicksand"/>
            </a:endParaRPr>
          </a:p>
          <a:p>
            <a:pPr indent="0" lvl="0" marL="0" rtl="0" algn="just">
              <a:lnSpc>
                <a:spcPct val="100000"/>
              </a:lnSpc>
              <a:spcBef>
                <a:spcPts val="1400"/>
              </a:spcBef>
              <a:spcAft>
                <a:spcPts val="1400"/>
              </a:spcAft>
              <a:buNone/>
            </a:pPr>
            <a:r>
              <a:rPr b="1" lang="en">
                <a:solidFill>
                  <a:schemeClr val="dk1"/>
                </a:solidFill>
                <a:highlight>
                  <a:schemeClr val="lt1"/>
                </a:highlight>
                <a:latin typeface="Quicksand"/>
                <a:ea typeface="Quicksand"/>
                <a:cs typeface="Quicksand"/>
                <a:sym typeface="Quicksand"/>
              </a:rPr>
              <a:t>A Class is like an object constructor, or a "blueprint" for creating objects.</a:t>
            </a:r>
            <a:endParaRPr b="1">
              <a:solidFill>
                <a:schemeClr val="dk1"/>
              </a:solidFill>
              <a:highlight>
                <a:schemeClr val="lt1"/>
              </a:highlight>
              <a:latin typeface="Quicksand"/>
              <a:ea typeface="Quicksand"/>
              <a:cs typeface="Quicksand"/>
              <a:sym typeface="Quicksand"/>
            </a:endParaRPr>
          </a:p>
        </p:txBody>
      </p:sp>
      <p:pic>
        <p:nvPicPr>
          <p:cNvPr id="218" name="Google Shape;218;p20"/>
          <p:cNvPicPr preferRelativeResize="0"/>
          <p:nvPr/>
        </p:nvPicPr>
        <p:blipFill rotWithShape="1">
          <a:blip r:embed="rId3">
            <a:alphaModFix/>
          </a:blip>
          <a:srcRect b="0" l="0" r="24494" t="0"/>
          <a:stretch/>
        </p:blipFill>
        <p:spPr>
          <a:xfrm>
            <a:off x="330650" y="1742625"/>
            <a:ext cx="3911342" cy="278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1"/>
          <p:cNvPicPr preferRelativeResize="0"/>
          <p:nvPr/>
        </p:nvPicPr>
        <p:blipFill rotWithShape="1">
          <a:blip r:embed="rId3">
            <a:alphaModFix/>
          </a:blip>
          <a:srcRect b="51724" l="17678" r="5154" t="14225"/>
          <a:stretch/>
        </p:blipFill>
        <p:spPr>
          <a:xfrm>
            <a:off x="160463" y="2564957"/>
            <a:ext cx="8823076" cy="2336218"/>
          </a:xfrm>
          <a:prstGeom prst="rect">
            <a:avLst/>
          </a:prstGeom>
          <a:noFill/>
          <a:ln>
            <a:noFill/>
          </a:ln>
        </p:spPr>
      </p:pic>
      <p:grpSp>
        <p:nvGrpSpPr>
          <p:cNvPr id="224" name="Google Shape;224;p21"/>
          <p:cNvGrpSpPr/>
          <p:nvPr/>
        </p:nvGrpSpPr>
        <p:grpSpPr>
          <a:xfrm>
            <a:off x="7631947" y="671363"/>
            <a:ext cx="636814" cy="120078"/>
            <a:chOff x="8209059" y="198000"/>
            <a:chExt cx="636814" cy="120078"/>
          </a:xfrm>
        </p:grpSpPr>
        <p:sp>
          <p:nvSpPr>
            <p:cNvPr id="225" name="Google Shape;225;p2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1"/>
          <p:cNvSpPr/>
          <p:nvPr/>
        </p:nvSpPr>
        <p:spPr>
          <a:xfrm>
            <a:off x="714799" y="496500"/>
            <a:ext cx="7704000" cy="469800"/>
          </a:xfrm>
          <a:prstGeom prst="roundRect">
            <a:avLst>
              <a:gd fmla="val 16667" name="adj"/>
            </a:avLst>
          </a:prstGeom>
          <a:solidFill>
            <a:srgbClr val="F6B26B"/>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21"/>
          <p:cNvGrpSpPr/>
          <p:nvPr/>
        </p:nvGrpSpPr>
        <p:grpSpPr>
          <a:xfrm>
            <a:off x="7631947" y="671363"/>
            <a:ext cx="636814" cy="120078"/>
            <a:chOff x="8209059" y="198000"/>
            <a:chExt cx="636814" cy="120078"/>
          </a:xfrm>
        </p:grpSpPr>
        <p:sp>
          <p:nvSpPr>
            <p:cNvPr id="230" name="Google Shape;230;p21"/>
            <p:cNvSpPr/>
            <p:nvPr/>
          </p:nvSpPr>
          <p:spPr>
            <a:xfrm>
              <a:off x="8466925" y="198000"/>
              <a:ext cx="121068" cy="120078"/>
            </a:xfrm>
            <a:custGeom>
              <a:rect b="b" l="l" r="r" t="t"/>
              <a:pathLst>
                <a:path extrusionOk="0" h="3034" w="3059">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rgbClr val="F4DC9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p:nvPr/>
          </p:nvSpPr>
          <p:spPr>
            <a:xfrm>
              <a:off x="8725834"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5863E0"/>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1"/>
            <p:cNvSpPr/>
            <p:nvPr/>
          </p:nvSpPr>
          <p:spPr>
            <a:xfrm>
              <a:off x="8209059" y="198000"/>
              <a:ext cx="120039" cy="120078"/>
            </a:xfrm>
            <a:custGeom>
              <a:rect b="b" l="l" r="r" t="t"/>
              <a:pathLst>
                <a:path extrusionOk="0" h="3034" w="3033">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rgbClr val="F99AAA"/>
            </a:solidFill>
            <a:ln cap="flat" cmpd="sng" w="9525">
              <a:solidFill>
                <a:srgbClr val="0116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21"/>
          <p:cNvSpPr txBox="1"/>
          <p:nvPr/>
        </p:nvSpPr>
        <p:spPr>
          <a:xfrm>
            <a:off x="1365900" y="445025"/>
            <a:ext cx="6412200" cy="57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rgbClr val="011635"/>
                </a:solidFill>
                <a:latin typeface="Bebas Neue"/>
                <a:ea typeface="Bebas Neue"/>
                <a:cs typeface="Bebas Neue"/>
                <a:sym typeface="Bebas Neue"/>
              </a:rPr>
              <a:t>How to define a class?</a:t>
            </a:r>
            <a:endParaRPr b="0" i="0" sz="3600" u="none" cap="none" strike="noStrike">
              <a:solidFill>
                <a:srgbClr val="011635"/>
              </a:solidFill>
              <a:latin typeface="Bebas Neue"/>
              <a:ea typeface="Bebas Neue"/>
              <a:cs typeface="Bebas Neue"/>
              <a:sym typeface="Bebas Neue"/>
            </a:endParaRPr>
          </a:p>
        </p:txBody>
      </p:sp>
      <p:sp>
        <p:nvSpPr>
          <p:cNvPr id="234" name="Google Shape;234;p21"/>
          <p:cNvSpPr txBox="1"/>
          <p:nvPr/>
        </p:nvSpPr>
        <p:spPr>
          <a:xfrm flipH="1">
            <a:off x="902725" y="1205700"/>
            <a:ext cx="8429100" cy="945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0"/>
              </a:spcBef>
              <a:spcAft>
                <a:spcPts val="0"/>
              </a:spcAft>
              <a:buNone/>
            </a:pPr>
            <a:r>
              <a:rPr b="1" lang="en" sz="1300">
                <a:solidFill>
                  <a:schemeClr val="dk1"/>
                </a:solidFill>
                <a:highlight>
                  <a:schemeClr val="lt1"/>
                </a:highlight>
                <a:latin typeface="Quicksand"/>
                <a:ea typeface="Quicksand"/>
                <a:cs typeface="Quicksand"/>
                <a:sym typeface="Quicksand"/>
              </a:rPr>
              <a:t>A class if defined with a keyword class. </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400"/>
              </a:spcBef>
              <a:spcAft>
                <a:spcPts val="0"/>
              </a:spcAft>
              <a:buNone/>
            </a:pPr>
            <a:r>
              <a:rPr b="1" lang="en" sz="1300">
                <a:solidFill>
                  <a:schemeClr val="dk1"/>
                </a:solidFill>
                <a:highlight>
                  <a:schemeClr val="lt1"/>
                </a:highlight>
                <a:latin typeface="Quicksand"/>
                <a:ea typeface="Quicksand"/>
                <a:cs typeface="Quicksand"/>
                <a:sym typeface="Quicksand"/>
              </a:rPr>
              <a:t>Syntax of a class definition: </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400"/>
              </a:spcBef>
              <a:spcAft>
                <a:spcPts val="0"/>
              </a:spcAft>
              <a:buNone/>
            </a:pPr>
            <a:r>
              <a:rPr b="1" lang="en" sz="1300">
                <a:solidFill>
                  <a:schemeClr val="dk1"/>
                </a:solidFill>
                <a:highlight>
                  <a:schemeClr val="lt1"/>
                </a:highlight>
                <a:latin typeface="Quicksand"/>
                <a:ea typeface="Quicksand"/>
                <a:cs typeface="Quicksand"/>
                <a:sym typeface="Quicksand"/>
              </a:rPr>
              <a:t>class ClassName:</a:t>
            </a:r>
            <a:endParaRPr b="1" sz="1300">
              <a:solidFill>
                <a:schemeClr val="dk1"/>
              </a:solidFill>
              <a:highlight>
                <a:schemeClr val="lt1"/>
              </a:highlight>
              <a:latin typeface="Quicksand"/>
              <a:ea typeface="Quicksand"/>
              <a:cs typeface="Quicksand"/>
              <a:sym typeface="Quicksand"/>
            </a:endParaRPr>
          </a:p>
          <a:p>
            <a:pPr indent="0" lvl="0" marL="0" rtl="0" algn="l">
              <a:lnSpc>
                <a:spcPct val="100000"/>
              </a:lnSpc>
              <a:spcBef>
                <a:spcPts val="1200"/>
              </a:spcBef>
              <a:spcAft>
                <a:spcPts val="0"/>
              </a:spcAft>
              <a:buNone/>
            </a:pPr>
            <a:r>
              <a:rPr b="1" lang="en" sz="1300">
                <a:solidFill>
                  <a:schemeClr val="dk1"/>
                </a:solidFill>
                <a:highlight>
                  <a:schemeClr val="lt1"/>
                </a:highlight>
                <a:latin typeface="Quicksand"/>
                <a:ea typeface="Quicksand"/>
                <a:cs typeface="Quicksand"/>
                <a:sym typeface="Quicksand"/>
              </a:rPr>
              <a:t>       'Optional class documentation string'</a:t>
            </a:r>
            <a:endParaRPr b="1" sz="1300">
              <a:solidFill>
                <a:schemeClr val="dk1"/>
              </a:solidFill>
              <a:highlight>
                <a:schemeClr val="lt1"/>
              </a:highlight>
              <a:latin typeface="Quicksand"/>
              <a:ea typeface="Quicksand"/>
              <a:cs typeface="Quicksand"/>
              <a:sym typeface="Quicksand"/>
            </a:endParaRPr>
          </a:p>
          <a:p>
            <a:pPr indent="0" lvl="0" marL="139700" marR="139700" rtl="0" algn="l">
              <a:lnSpc>
                <a:spcPct val="100000"/>
              </a:lnSpc>
              <a:spcBef>
                <a:spcPts val="1200"/>
              </a:spcBef>
              <a:spcAft>
                <a:spcPts val="0"/>
              </a:spcAft>
              <a:buNone/>
            </a:pPr>
            <a:r>
              <a:rPr b="1" lang="en" sz="1300">
                <a:solidFill>
                  <a:schemeClr val="dk1"/>
                </a:solidFill>
                <a:highlight>
                  <a:schemeClr val="lt1"/>
                </a:highlight>
                <a:latin typeface="Quicksand"/>
                <a:ea typeface="Quicksand"/>
                <a:cs typeface="Quicksand"/>
                <a:sym typeface="Quicksand"/>
              </a:rPr>
              <a:t>     class members, data attributes and methods #All must be given in first level indentation </a:t>
            </a:r>
            <a:endParaRPr b="1" sz="1300">
              <a:solidFill>
                <a:schemeClr val="dk1"/>
              </a:solidFill>
              <a:highlight>
                <a:schemeClr val="lt1"/>
              </a:highlight>
              <a:latin typeface="Quicksand"/>
              <a:ea typeface="Quicksand"/>
              <a:cs typeface="Quicksand"/>
              <a:sym typeface="Quicksand"/>
            </a:endParaRPr>
          </a:p>
        </p:txBody>
      </p:sp>
      <p:sp>
        <p:nvSpPr>
          <p:cNvPr id="235" name="Google Shape;235;p21"/>
          <p:cNvSpPr txBox="1"/>
          <p:nvPr/>
        </p:nvSpPr>
        <p:spPr>
          <a:xfrm>
            <a:off x="217250" y="3462451"/>
            <a:ext cx="1014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Creating</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A</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Class</a:t>
            </a:r>
            <a:endParaRPr b="1" sz="1300">
              <a:solidFill>
                <a:schemeClr val="lt1"/>
              </a:solidFill>
              <a:latin typeface="Quicksand"/>
              <a:ea typeface="Quicksand"/>
              <a:cs typeface="Quicksand"/>
              <a:sym typeface="Quicksand"/>
            </a:endParaRPr>
          </a:p>
        </p:txBody>
      </p:sp>
      <p:sp>
        <p:nvSpPr>
          <p:cNvPr id="236" name="Google Shape;236;p21"/>
          <p:cNvSpPr txBox="1"/>
          <p:nvPr/>
        </p:nvSpPr>
        <p:spPr>
          <a:xfrm>
            <a:off x="1301750" y="3462451"/>
            <a:ext cx="1014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The __init__</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Method</a:t>
            </a:r>
            <a:endParaRPr b="1" sz="1300">
              <a:solidFill>
                <a:schemeClr val="lt1"/>
              </a:solidFill>
              <a:latin typeface="Quicksand"/>
              <a:ea typeface="Quicksand"/>
              <a:cs typeface="Quicksand"/>
              <a:sym typeface="Quicksand"/>
            </a:endParaRPr>
          </a:p>
        </p:txBody>
      </p:sp>
      <p:sp>
        <p:nvSpPr>
          <p:cNvPr id="237" name="Google Shape;237;p21"/>
          <p:cNvSpPr txBox="1"/>
          <p:nvPr/>
        </p:nvSpPr>
        <p:spPr>
          <a:xfrm>
            <a:off x="2386250" y="3531750"/>
            <a:ext cx="101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Other </a:t>
            </a:r>
            <a:r>
              <a:rPr b="1" lang="en" sz="1300">
                <a:solidFill>
                  <a:schemeClr val="lt1"/>
                </a:solidFill>
                <a:latin typeface="Quicksand"/>
                <a:ea typeface="Quicksand"/>
                <a:cs typeface="Quicksand"/>
                <a:sym typeface="Quicksand"/>
              </a:rPr>
              <a:t>Methods</a:t>
            </a:r>
            <a:endParaRPr b="1" sz="1300">
              <a:solidFill>
                <a:schemeClr val="lt1"/>
              </a:solidFill>
              <a:latin typeface="Quicksand"/>
              <a:ea typeface="Quicksand"/>
              <a:cs typeface="Quicksand"/>
              <a:sym typeface="Quicksand"/>
            </a:endParaRPr>
          </a:p>
        </p:txBody>
      </p:sp>
      <p:sp>
        <p:nvSpPr>
          <p:cNvPr id="238" name="Google Shape;238;p21"/>
          <p:cNvSpPr txBox="1"/>
          <p:nvPr/>
        </p:nvSpPr>
        <p:spPr>
          <a:xfrm>
            <a:off x="3421438" y="3485550"/>
            <a:ext cx="1116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Quicksand"/>
                <a:ea typeface="Quicksand"/>
                <a:cs typeface="Quicksand"/>
                <a:sym typeface="Quicksand"/>
              </a:rPr>
              <a:t>Working </a:t>
            </a:r>
            <a:endParaRPr b="1" sz="11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100">
                <a:solidFill>
                  <a:schemeClr val="lt1"/>
                </a:solidFill>
                <a:latin typeface="Quicksand"/>
                <a:ea typeface="Quicksand"/>
                <a:cs typeface="Quicksand"/>
                <a:sym typeface="Quicksand"/>
              </a:rPr>
              <a:t>on Object Properties</a:t>
            </a:r>
            <a:endParaRPr b="1" sz="1100">
              <a:solidFill>
                <a:schemeClr val="lt1"/>
              </a:solidFill>
              <a:latin typeface="Quicksand"/>
              <a:ea typeface="Quicksand"/>
              <a:cs typeface="Quicksand"/>
              <a:sym typeface="Quicksand"/>
            </a:endParaRPr>
          </a:p>
        </p:txBody>
      </p:sp>
      <p:sp>
        <p:nvSpPr>
          <p:cNvPr id="239" name="Google Shape;239;p21"/>
          <p:cNvSpPr txBox="1"/>
          <p:nvPr/>
        </p:nvSpPr>
        <p:spPr>
          <a:xfrm>
            <a:off x="4501500" y="3485550"/>
            <a:ext cx="111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Quicksand"/>
                <a:ea typeface="Quicksand"/>
                <a:cs typeface="Quicksand"/>
                <a:sym typeface="Quicksand"/>
              </a:rPr>
              <a:t>Creating </a:t>
            </a:r>
            <a:endParaRPr b="1" sz="12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200">
                <a:solidFill>
                  <a:schemeClr val="lt1"/>
                </a:solidFill>
                <a:latin typeface="Quicksand"/>
                <a:ea typeface="Quicksand"/>
                <a:cs typeface="Quicksand"/>
                <a:sym typeface="Quicksand"/>
              </a:rPr>
              <a:t>a </a:t>
            </a:r>
            <a:r>
              <a:rPr b="1" lang="en" sz="1200">
                <a:solidFill>
                  <a:schemeClr val="lt1"/>
                </a:solidFill>
                <a:latin typeface="Quicksand"/>
                <a:ea typeface="Quicksand"/>
                <a:cs typeface="Quicksand"/>
                <a:sym typeface="Quicksand"/>
              </a:rPr>
              <a:t>Class Variables</a:t>
            </a:r>
            <a:endParaRPr b="1" sz="1200">
              <a:solidFill>
                <a:schemeClr val="lt1"/>
              </a:solidFill>
              <a:latin typeface="Quicksand"/>
              <a:ea typeface="Quicksand"/>
              <a:cs typeface="Quicksand"/>
              <a:sym typeface="Quicksand"/>
            </a:endParaRPr>
          </a:p>
        </p:txBody>
      </p:sp>
      <p:sp>
        <p:nvSpPr>
          <p:cNvPr id="240" name="Google Shape;240;p21"/>
          <p:cNvSpPr txBox="1"/>
          <p:nvPr/>
        </p:nvSpPr>
        <p:spPr>
          <a:xfrm>
            <a:off x="6661200" y="3531750"/>
            <a:ext cx="111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Quicksand"/>
                <a:ea typeface="Quicksand"/>
                <a:cs typeface="Quicksand"/>
                <a:sym typeface="Quicksand"/>
              </a:rPr>
              <a:t>Instance</a:t>
            </a:r>
            <a:r>
              <a:rPr b="1" lang="en" sz="1200">
                <a:solidFill>
                  <a:schemeClr val="lt1"/>
                </a:solidFill>
                <a:latin typeface="Quicksand"/>
                <a:ea typeface="Quicksand"/>
                <a:cs typeface="Quicksand"/>
                <a:sym typeface="Quicksand"/>
              </a:rPr>
              <a:t> Variables</a:t>
            </a:r>
            <a:endParaRPr b="1" sz="1200">
              <a:solidFill>
                <a:schemeClr val="lt1"/>
              </a:solidFill>
              <a:latin typeface="Quicksand"/>
              <a:ea typeface="Quicksand"/>
              <a:cs typeface="Quicksand"/>
              <a:sym typeface="Quicksand"/>
            </a:endParaRPr>
          </a:p>
        </p:txBody>
      </p:sp>
      <p:sp>
        <p:nvSpPr>
          <p:cNvPr id="241" name="Google Shape;241;p21"/>
          <p:cNvSpPr txBox="1"/>
          <p:nvPr/>
        </p:nvSpPr>
        <p:spPr>
          <a:xfrm>
            <a:off x="5564500" y="3462450"/>
            <a:ext cx="1116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Quicksand"/>
                <a:ea typeface="Quicksand"/>
                <a:cs typeface="Quicksand"/>
                <a:sym typeface="Quicksand"/>
              </a:rPr>
              <a:t>Write</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Drive</a:t>
            </a:r>
            <a:endParaRPr b="1" sz="13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300">
                <a:solidFill>
                  <a:schemeClr val="lt1"/>
                </a:solidFill>
                <a:latin typeface="Quicksand"/>
                <a:ea typeface="Quicksand"/>
                <a:cs typeface="Quicksand"/>
                <a:sym typeface="Quicksand"/>
              </a:rPr>
              <a:t>Code</a:t>
            </a:r>
            <a:endParaRPr b="1" sz="1300">
              <a:solidFill>
                <a:schemeClr val="lt1"/>
              </a:solidFill>
              <a:latin typeface="Quicksand"/>
              <a:ea typeface="Quicksand"/>
              <a:cs typeface="Quicksand"/>
              <a:sym typeface="Quicksand"/>
            </a:endParaRPr>
          </a:p>
        </p:txBody>
      </p:sp>
      <p:sp>
        <p:nvSpPr>
          <p:cNvPr id="242" name="Google Shape;242;p21"/>
          <p:cNvSpPr txBox="1"/>
          <p:nvPr/>
        </p:nvSpPr>
        <p:spPr>
          <a:xfrm>
            <a:off x="7804150" y="3547200"/>
            <a:ext cx="111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Quicksand"/>
                <a:ea typeface="Quicksand"/>
                <a:cs typeface="Quicksand"/>
                <a:sym typeface="Quicksand"/>
              </a:rPr>
              <a:t>Method</a:t>
            </a:r>
            <a:endParaRPr b="1" sz="1200">
              <a:solidFill>
                <a:schemeClr val="lt1"/>
              </a:solidFill>
              <a:latin typeface="Quicksand"/>
              <a:ea typeface="Quicksand"/>
              <a:cs typeface="Quicksand"/>
              <a:sym typeface="Quicksand"/>
            </a:endParaRPr>
          </a:p>
          <a:p>
            <a:pPr indent="0" lvl="0" marL="0" rtl="0" algn="ctr">
              <a:spcBef>
                <a:spcPts val="0"/>
              </a:spcBef>
              <a:spcAft>
                <a:spcPts val="0"/>
              </a:spcAft>
              <a:buNone/>
            </a:pPr>
            <a:r>
              <a:rPr b="1" lang="en" sz="1200">
                <a:solidFill>
                  <a:schemeClr val="lt1"/>
                </a:solidFill>
                <a:latin typeface="Quicksand"/>
                <a:ea typeface="Quicksand"/>
                <a:cs typeface="Quicksand"/>
                <a:sym typeface="Quicksand"/>
              </a:rPr>
              <a:t>Call</a:t>
            </a:r>
            <a:endParaRPr b="1" sz="1200">
              <a:solidFill>
                <a:schemeClr val="lt1"/>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